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54" r:id="rId2"/>
    <p:sldId id="370" r:id="rId3"/>
    <p:sldId id="390" r:id="rId4"/>
    <p:sldId id="381" r:id="rId5"/>
    <p:sldId id="372" r:id="rId6"/>
    <p:sldId id="371" r:id="rId7"/>
    <p:sldId id="388" r:id="rId8"/>
    <p:sldId id="373" r:id="rId9"/>
    <p:sldId id="374" r:id="rId10"/>
    <p:sldId id="375" r:id="rId11"/>
    <p:sldId id="376" r:id="rId12"/>
    <p:sldId id="378" r:id="rId13"/>
    <p:sldId id="379" r:id="rId14"/>
    <p:sldId id="377" r:id="rId15"/>
    <p:sldId id="380" r:id="rId16"/>
    <p:sldId id="382" r:id="rId17"/>
    <p:sldId id="385" r:id="rId18"/>
    <p:sldId id="383" r:id="rId19"/>
    <p:sldId id="384" r:id="rId20"/>
    <p:sldId id="386" r:id="rId21"/>
    <p:sldId id="387" r:id="rId22"/>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8" autoAdjust="0"/>
    <p:restoredTop sz="83825" autoAdjust="0"/>
  </p:normalViewPr>
  <p:slideViewPr>
    <p:cSldViewPr snapToGrid="0">
      <p:cViewPr varScale="1">
        <p:scale>
          <a:sx n="62" d="100"/>
          <a:sy n="62" d="100"/>
        </p:scale>
        <p:origin x="1560" y="66"/>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B1FD216-A510-4C99-A9E0-E44940EFE08C}" type="datetimeFigureOut">
              <a:rPr lang="nl-NL"/>
              <a:pPr>
                <a:defRPr/>
              </a:pPr>
              <a:t>4-7-2015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2FA13F8-C85C-4A04-BB65-838B97030861}" type="slidenum">
              <a:rPr lang="nl-NL"/>
              <a:pPr>
                <a:defRPr/>
              </a:pPr>
              <a:t>‹#›</a:t>
            </a:fld>
            <a:endParaRPr lang="nl-NL"/>
          </a:p>
        </p:txBody>
      </p:sp>
    </p:spTree>
    <p:extLst>
      <p:ext uri="{BB962C8B-B14F-4D97-AF65-F5344CB8AC3E}">
        <p14:creationId xmlns:p14="http://schemas.microsoft.com/office/powerpoint/2010/main" val="2025372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C150CDA-6AEF-44B9-ADF7-4E64C92BE9D4}" type="datetimeFigureOut">
              <a:rPr lang="en-GB"/>
              <a:pPr>
                <a:defRPr/>
              </a:pPr>
              <a:t>04/07/2015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54FE370-2C64-4018-9408-12FFBA840EE1}" type="slidenum">
              <a:rPr lang="en-GB"/>
              <a:pPr>
                <a:defRPr/>
              </a:pPr>
              <a:t>‹#›</a:t>
            </a:fld>
            <a:endParaRPr lang="en-GB"/>
          </a:p>
        </p:txBody>
      </p:sp>
    </p:spTree>
    <p:extLst>
      <p:ext uri="{BB962C8B-B14F-4D97-AF65-F5344CB8AC3E}">
        <p14:creationId xmlns:p14="http://schemas.microsoft.com/office/powerpoint/2010/main" val="17720108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r>
              <a:rPr lang="fr-FR" sz="1200" b="0" i="0" u="none" baseline="0" dirty="0"/>
              <a:t>Contrairement à l'expérience observée dans d'autres pays, </a:t>
            </a:r>
            <a:r>
              <a:rPr lang="fr-FR" sz="1200" b="0" i="0" u="none" baseline="0" dirty="0" smtClean="0"/>
              <a:t>ce projet </a:t>
            </a:r>
            <a:r>
              <a:rPr lang="fr-FR" sz="1200" b="0" i="0" u="none" baseline="0" dirty="0"/>
              <a:t>montre que les agents locaux au sein de l'équipe, qui ont en général un faible niveau d'éducation ainsi que des compétences de lecture et d'écriture assez </a:t>
            </a:r>
            <a:r>
              <a:rPr lang="fr-FR" sz="1200" b="0" i="0" u="none" baseline="0" dirty="0" smtClean="0"/>
              <a:t>réduites, considèrent </a:t>
            </a:r>
            <a:r>
              <a:rPr lang="fr-FR" sz="1200" b="0" i="0" u="none" baseline="0" dirty="0"/>
              <a:t>qu'il est difficile d'utiliser le récepteur GPS et le clinomètre, de lire les cartes, et de remplir les </a:t>
            </a:r>
            <a:r>
              <a:rPr lang="fr-FR" sz="1200" b="0" i="0" u="none" baseline="0" dirty="0" smtClean="0"/>
              <a:t>fiches de données. </a:t>
            </a:r>
            <a:endParaRPr lang="fr-FR" sz="1200" b="0" i="0" u="none" baseline="0" dirty="0"/>
          </a:p>
          <a:p>
            <a:pPr algn="l" rtl="0" eaLnBrk="1" hangingPunct="1"/>
            <a:endParaRPr lang="fr-FR" altLang="en-US" sz="1200" dirty="0" smtClean="0"/>
          </a:p>
          <a:p>
            <a:pPr algn="l" rtl="0" eaLnBrk="1" hangingPunct="1"/>
            <a:r>
              <a:rPr lang="fr-FR" sz="1200" b="0" i="0" u="none" baseline="0" dirty="0"/>
              <a:t>Ils ont la réputation d'être plus à l'aise dans les activités manuelles comme, par exemple, le bornage des parcelles, le calcul du diamètre des arbres et l'organisation logistique. Le travail technique reposant sur l'utilisation des récepteurs GPS ainsi que la consignation des informations sur les </a:t>
            </a:r>
            <a:r>
              <a:rPr lang="fr-FR" sz="1200" b="0" i="0" u="none" baseline="0" dirty="0" smtClean="0"/>
              <a:t>fiches de données, sont assurés </a:t>
            </a:r>
            <a:r>
              <a:rPr lang="fr-FR" sz="1200" b="0" i="0" u="none" baseline="0" dirty="0"/>
              <a:t>par le chef </a:t>
            </a:r>
            <a:r>
              <a:rPr lang="fr-FR" sz="1200" b="0" i="0" u="none" baseline="0" dirty="0" smtClean="0"/>
              <a:t>d'équipe, </a:t>
            </a:r>
            <a:r>
              <a:rPr lang="fr-FR" sz="1200" b="0" i="0" u="none" baseline="0" dirty="0"/>
              <a:t>fort de ses connaissances techniques.</a:t>
            </a:r>
            <a:endParaRPr lang="fr-FR" altLang="en-US" sz="1200" dirty="0" smtClean="0"/>
          </a:p>
          <a:p>
            <a:endParaRPr lang="fr-FR" dirty="0"/>
          </a:p>
        </p:txBody>
      </p:sp>
      <p:sp>
        <p:nvSpPr>
          <p:cNvPr id="4" name="Slide Number Placeholder 3"/>
          <p:cNvSpPr>
            <a:spLocks noGrp="1"/>
          </p:cNvSpPr>
          <p:nvPr>
            <p:ph type="sldNum" sz="quarter" idx="10"/>
          </p:nvPr>
        </p:nvSpPr>
        <p:spPr/>
        <p:txBody>
          <a:bodyPr/>
          <a:lstStyle/>
          <a:p>
            <a:pPr algn="l" rtl="0">
              <a:defRPr/>
            </a:pPr>
            <a:fld id="{554FE370-2C64-4018-9408-12FFBA840EE1}" type="slidenum">
              <a:rPr/>
              <a:pPr algn="l" rtl="0">
                <a:defRPr/>
              </a:pPr>
              <a:t>21</a:t>
            </a:fld>
            <a:endParaRPr lang="fr-FR"/>
          </a:p>
        </p:txBody>
      </p:sp>
    </p:spTree>
    <p:extLst>
      <p:ext uri="{BB962C8B-B14F-4D97-AF65-F5344CB8AC3E}">
        <p14:creationId xmlns:p14="http://schemas.microsoft.com/office/powerpoint/2010/main" val="243776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5" name="Tijdelijke aanduiding voor tekst 4"/>
          <p:cNvSpPr>
            <a:spLocks noGrp="1"/>
          </p:cNvSpPr>
          <p:nvPr>
            <p:ph type="body" sz="quarter" idx="18"/>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extLst>
      <p:ext uri="{BB962C8B-B14F-4D97-AF65-F5344CB8AC3E}">
        <p14:creationId xmlns:p14="http://schemas.microsoft.com/office/powerpoint/2010/main" val="134351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7416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68275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098336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323421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32607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2983257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40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917717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118467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94915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747799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5" name="Rechthoek 8"/>
          <p:cNvSpPr/>
          <p:nvPr userDrawn="1"/>
        </p:nvSpPr>
        <p:spPr>
          <a:xfrm>
            <a:off x="3800475" y="6127750"/>
            <a:ext cx="5141913" cy="614363"/>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sz="1000">
                <a:solidFill>
                  <a:schemeClr val="accent3"/>
                </a:solidFill>
              </a:rPr>
              <a:t>Space for partner logo’s </a:t>
            </a:r>
            <a:br>
              <a:rPr lang="en-GB" sz="1000">
                <a:solidFill>
                  <a:schemeClr val="accent3"/>
                </a:solidFill>
              </a:rPr>
            </a:br>
            <a:r>
              <a:rPr lang="en-GB" sz="800">
                <a:solidFill>
                  <a:schemeClr val="accent3"/>
                </a:solidFill>
              </a:rPr>
              <a:t>(place a white shape behind the logo’s to hide this text and border)</a:t>
            </a:r>
            <a:endParaRPr lang="en-GB" sz="800" dirty="0">
              <a:solidFill>
                <a:schemeClr val="accent3"/>
              </a:solidFill>
            </a:endParaRPr>
          </a:p>
        </p:txBody>
      </p:sp>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51531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45887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7054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194252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3230067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pPr lvl="0"/>
            <a:endParaRPr lang="nl-NL" noProof="0" dirty="0"/>
          </a:p>
        </p:txBody>
      </p:sp>
    </p:spTree>
    <p:extLst>
      <p:ext uri="{BB962C8B-B14F-4D97-AF65-F5344CB8AC3E}">
        <p14:creationId xmlns:p14="http://schemas.microsoft.com/office/powerpoint/2010/main" val="338310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19237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12" name="Rechthoek 12"/>
          <p:cNvSpPr/>
          <p:nvPr userDrawn="1"/>
        </p:nvSpPr>
        <p:spPr>
          <a:xfrm>
            <a:off x="3800475" y="6127750"/>
            <a:ext cx="5141913" cy="614363"/>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sz="1000">
                <a:solidFill>
                  <a:schemeClr val="accent3"/>
                </a:solidFill>
              </a:rPr>
              <a:t>Space for partner logo’s </a:t>
            </a:r>
            <a:br>
              <a:rPr lang="en-GB" sz="1000">
                <a:solidFill>
                  <a:schemeClr val="accent3"/>
                </a:solidFill>
              </a:rPr>
            </a:br>
            <a:r>
              <a:rPr lang="en-GB" sz="800">
                <a:solidFill>
                  <a:schemeClr val="accent3"/>
                </a:solidFill>
              </a:rPr>
              <a:t>(place a white shape behind the logo’s to hide this text and border)</a:t>
            </a:r>
            <a:endParaRPr lang="en-GB" sz="800" dirty="0">
              <a:solidFill>
                <a:schemeClr val="accent3"/>
              </a:solidFill>
            </a:endParaRPr>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15" name="Tijdelijke aanduiding voor tekst 4"/>
          <p:cNvSpPr>
            <a:spLocks noGrp="1"/>
          </p:cNvSpPr>
          <p:nvPr>
            <p:ph type="body" sz="quarter" idx="23"/>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extLst>
      <p:ext uri="{BB962C8B-B14F-4D97-AF65-F5344CB8AC3E}">
        <p14:creationId xmlns:p14="http://schemas.microsoft.com/office/powerpoint/2010/main" val="49265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2125" y="230188"/>
            <a:ext cx="8442325"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7" name="Tijdelijke aanduiding voor tekst 23"/>
          <p:cNvSpPr>
            <a:spLocks noGrp="1"/>
          </p:cNvSpPr>
          <p:nvPr>
            <p:ph type="body" idx="1"/>
          </p:nvPr>
        </p:nvSpPr>
        <p:spPr bwMode="auto">
          <a:xfrm>
            <a:off x="420688" y="1843088"/>
            <a:ext cx="85217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Klik om de modelstijlen te bewerken</a:t>
            </a:r>
          </a:p>
          <a:p>
            <a:pPr lvl="1"/>
            <a:r>
              <a:rPr lang="en-GB" altLang="en-US" smtClean="0"/>
              <a:t>Tweede niveau</a:t>
            </a:r>
          </a:p>
          <a:p>
            <a:pPr lvl="2"/>
            <a:r>
              <a:rPr lang="en-GB" altLang="en-US" smtClean="0"/>
              <a:t>Derde niveau</a:t>
            </a:r>
          </a:p>
          <a:p>
            <a:pPr lvl="3"/>
            <a:r>
              <a:rPr lang="en-GB" altLang="en-US" smtClean="0"/>
              <a:t>Vierde niveau</a:t>
            </a:r>
          </a:p>
          <a:p>
            <a:pPr lvl="4"/>
            <a:r>
              <a:rPr lang="en-GB" altLang="en-US" smtClean="0"/>
              <a:t>Vijfde niveau</a:t>
            </a:r>
          </a:p>
          <a:p>
            <a:pPr lvl="4"/>
            <a:endParaRPr lang="en-GB" altLang="en-US" smtClean="0"/>
          </a:p>
        </p:txBody>
      </p:sp>
      <p:sp>
        <p:nvSpPr>
          <p:cNvPr id="9" name="Rectangle 8"/>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0" name="TextBox 9"/>
          <p:cNvSpPr txBox="1"/>
          <p:nvPr userDrawn="1"/>
        </p:nvSpPr>
        <p:spPr>
          <a:xfrm>
            <a:off x="813732" y="6056666"/>
            <a:ext cx="8330268" cy="784830"/>
          </a:xfrm>
          <a:prstGeom prst="rect">
            <a:avLst/>
          </a:prstGeom>
          <a:noFill/>
        </p:spPr>
        <p:txBody>
          <a:bodyPr wrap="square" rtlCol="0">
            <a:spAutoFit/>
          </a:bodyPr>
          <a:lstStyle/>
          <a:p>
            <a:pPr>
              <a:lnSpc>
                <a:spcPts val="1800"/>
              </a:lnSpc>
            </a:pPr>
            <a:r>
              <a:rPr lang="fr-BE" sz="1200" i="1" dirty="0" smtClean="0">
                <a:solidFill>
                  <a:schemeClr val="accent6">
                    <a:lumMod val="50000"/>
                    <a:lumOff val="50000"/>
                  </a:schemeClr>
                </a:solidFill>
                <a:latin typeface="Calibri" panose="020F0502020204030204" pitchFamily="34" charset="0"/>
              </a:rPr>
              <a:t>Module 2.4 – </a:t>
            </a:r>
            <a:r>
              <a:rPr lang="fr-FR" sz="1200" i="1" kern="1200" dirty="0" smtClean="0">
                <a:solidFill>
                  <a:schemeClr val="accent6">
                    <a:lumMod val="50000"/>
                    <a:lumOff val="50000"/>
                  </a:schemeClr>
                </a:solidFill>
                <a:latin typeface="Calibri" panose="020F0502020204030204" pitchFamily="34" charset="0"/>
                <a:ea typeface="+mn-ea"/>
                <a:cs typeface="+mn-cs"/>
              </a:rPr>
              <a:t>Intégration de la surveillance de la REDD+ par les collectivités au système de surveillance national (ou d’échelle comparable)</a:t>
            </a:r>
            <a:endParaRPr lang="fr-BE" sz="1200" i="1" kern="1200" dirty="0" smtClean="0">
              <a:solidFill>
                <a:schemeClr val="accent6">
                  <a:lumMod val="50000"/>
                  <a:lumOff val="50000"/>
                </a:schemeClr>
              </a:solidFill>
              <a:latin typeface="Calibri" panose="020F0502020204030204" pitchFamily="34" charset="0"/>
              <a:ea typeface="+mn-ea"/>
              <a:cs typeface="+mn-cs"/>
            </a:endParaRPr>
          </a:p>
          <a:p>
            <a:pPr>
              <a:lnSpc>
                <a:spcPts val="1800"/>
              </a:lnSpc>
            </a:pPr>
            <a:r>
              <a:rPr lang="fr-BE" sz="1200" i="1" dirty="0" smtClean="0">
                <a:solidFill>
                  <a:schemeClr val="accent6">
                    <a:lumMod val="50000"/>
                    <a:lumOff val="50000"/>
                  </a:schemeClr>
                </a:solidFill>
                <a:latin typeface="Calibri" panose="020F0502020204030204" pitchFamily="34" charset="0"/>
              </a:rPr>
              <a:t>Matériels de formation REDD+ mis au point par GOFC-GOLD, Université de Wageningen, FCPF de la Banque mondiale</a:t>
            </a:r>
            <a:endParaRPr lang="en-GB" sz="1200" i="1" dirty="0" smtClean="0">
              <a:solidFill>
                <a:schemeClr val="accent6">
                  <a:lumMod val="50000"/>
                  <a:lumOff val="50000"/>
                </a:schemeClr>
              </a:solidFill>
              <a:latin typeface="Calibri" panose="020F0502020204030204" pitchFamily="34" charset="0"/>
            </a:endParaRPr>
          </a:p>
        </p:txBody>
      </p:sp>
      <p:sp>
        <p:nvSpPr>
          <p:cNvPr id="11" name="Chevron 10"/>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p:cNvSpPr txBox="1"/>
          <p:nvPr userDrawn="1"/>
        </p:nvSpPr>
        <p:spPr>
          <a:xfrm>
            <a:off x="8355699" y="6384426"/>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n-GB" sz="1200" dirty="0" err="1" smtClean="0">
              <a:solidFill>
                <a:schemeClr val="accent2">
                  <a:lumMod val="75000"/>
                </a:schemeClr>
              </a:solidFill>
              <a:latin typeface="Verdana" pitchFamily="34" charset="0"/>
            </a:endParaRPr>
          </a:p>
        </p:txBody>
      </p:sp>
      <p:cxnSp>
        <p:nvCxnSpPr>
          <p:cNvPr id="13"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67" r:id="rId10"/>
    <p:sldLayoutId id="2147483666" r:id="rId11"/>
    <p:sldLayoutId id="2147483665" r:id="rId12"/>
    <p:sldLayoutId id="2147483664" r:id="rId13"/>
    <p:sldLayoutId id="2147483663" r:id="rId14"/>
    <p:sldLayoutId id="2147483662" r:id="rId15"/>
    <p:sldLayoutId id="2147483661" r:id="rId16"/>
    <p:sldLayoutId id="2147483660" r:id="rId17"/>
    <p:sldLayoutId id="2147483659" r:id="rId18"/>
    <p:sldLayoutId id="2147483658" r:id="rId19"/>
    <p:sldLayoutId id="2147483677" r:id="rId20"/>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3000" kern="1200">
          <a:solidFill>
            <a:schemeClr val="bg2"/>
          </a:solidFill>
          <a:latin typeface="Verdana" pitchFamily="34" charset="0"/>
          <a:ea typeface="+mj-ea"/>
          <a:cs typeface="+mj-cs"/>
        </a:defRPr>
      </a:lvl1pPr>
      <a:lvl2pPr algn="l" rtl="0" eaLnBrk="0" fontAlgn="base" hangingPunct="0">
        <a:lnSpc>
          <a:spcPts val="4000"/>
        </a:lnSpc>
        <a:spcBef>
          <a:spcPct val="0"/>
        </a:spcBef>
        <a:spcAft>
          <a:spcPct val="0"/>
        </a:spcAft>
        <a:defRPr sz="3000">
          <a:solidFill>
            <a:schemeClr val="bg2"/>
          </a:solidFill>
          <a:latin typeface="Verdana" pitchFamily="34" charset="0"/>
        </a:defRPr>
      </a:lvl2pPr>
      <a:lvl3pPr algn="l" rtl="0" eaLnBrk="0" fontAlgn="base" hangingPunct="0">
        <a:lnSpc>
          <a:spcPts val="4000"/>
        </a:lnSpc>
        <a:spcBef>
          <a:spcPct val="0"/>
        </a:spcBef>
        <a:spcAft>
          <a:spcPct val="0"/>
        </a:spcAft>
        <a:defRPr sz="3000">
          <a:solidFill>
            <a:schemeClr val="bg2"/>
          </a:solidFill>
          <a:latin typeface="Verdana" pitchFamily="34" charset="0"/>
        </a:defRPr>
      </a:lvl3pPr>
      <a:lvl4pPr algn="l" rtl="0" eaLnBrk="0" fontAlgn="base" hangingPunct="0">
        <a:lnSpc>
          <a:spcPts val="4000"/>
        </a:lnSpc>
        <a:spcBef>
          <a:spcPct val="0"/>
        </a:spcBef>
        <a:spcAft>
          <a:spcPct val="0"/>
        </a:spcAft>
        <a:defRPr sz="3000">
          <a:solidFill>
            <a:schemeClr val="bg2"/>
          </a:solidFill>
          <a:latin typeface="Verdana" pitchFamily="34" charset="0"/>
        </a:defRPr>
      </a:lvl4pPr>
      <a:lvl5pPr algn="l" rtl="0" eaLnBrk="0" fontAlgn="base" hangingPunct="0">
        <a:lnSpc>
          <a:spcPts val="4000"/>
        </a:lnSpc>
        <a:spcBef>
          <a:spcPct val="0"/>
        </a:spcBef>
        <a:spcAft>
          <a:spcPct val="0"/>
        </a:spcAft>
        <a:defRPr sz="3000">
          <a:solidFill>
            <a:schemeClr val="bg2"/>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eaLnBrk="0" fontAlgn="base" hangingPunct="0">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eaLnBrk="0" fontAlgn="base" hangingPunct="0">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eaLnBrk="0" fontAlgn="base" hangingPunct="0">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4pPr>
      <a:lvl5pPr marL="3405188" indent="-352425"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nvworld.org/en/redd/publications/participatory-carbon-monitoring-manual-for-local-peopl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etfrn.org/index.php?id=1"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652358" cy="1731650"/>
          </a:xfrm>
        </p:spPr>
        <p:txBody>
          <a:bodyPr/>
          <a:lstStyle/>
          <a:p>
            <a:pPr eaLnBrk="1" hangingPunct="1">
              <a:defRPr/>
            </a:pPr>
            <a:r>
              <a:rPr lang="fr-FR" sz="2800" b="0" i="0" u="none" baseline="0" dirty="0" smtClean="0"/>
              <a:t>Module </a:t>
            </a:r>
            <a:r>
              <a:rPr lang="fr-FR" sz="2800" b="0" i="0" u="none" baseline="0" dirty="0"/>
              <a:t>2.4 </a:t>
            </a:r>
            <a:r>
              <a:rPr lang="fr-FR" sz="2800" dirty="0" smtClean="0"/>
              <a:t>– </a:t>
            </a:r>
            <a:r>
              <a:rPr lang="fr-FR" sz="2800" dirty="0"/>
              <a:t>Intégration de la surveillance de la REDD+ par les collectivités au système de surveillance national (ou </a:t>
            </a:r>
            <a:r>
              <a:rPr lang="fr-FR" sz="2800" dirty="0" smtClean="0"/>
              <a:t>d’échelle comparable)</a:t>
            </a:r>
            <a:endParaRPr lang="fr-FR" sz="2800" dirty="0"/>
          </a:p>
        </p:txBody>
      </p:sp>
      <p:sp>
        <p:nvSpPr>
          <p:cNvPr id="7" name="Tijdelijke aanduiding voor tekst 6"/>
          <p:cNvSpPr>
            <a:spLocks noGrp="1"/>
          </p:cNvSpPr>
          <p:nvPr>
            <p:ph type="body" sz="quarter" idx="10"/>
          </p:nvPr>
        </p:nvSpPr>
        <p:spPr>
          <a:xfrm>
            <a:off x="420688" y="2190750"/>
            <a:ext cx="4565982" cy="3405188"/>
          </a:xfrm>
        </p:spPr>
        <p:txBody>
          <a:bodyPr/>
          <a:lstStyle/>
          <a:p>
            <a:pPr algn="l" rtl="0" eaLnBrk="1" hangingPunct="1">
              <a:lnSpc>
                <a:spcPct val="100000"/>
              </a:lnSpc>
              <a:buFont typeface="Wingdings" pitchFamily="2" charset="2"/>
              <a:buNone/>
              <a:defRPr/>
            </a:pPr>
            <a:r>
              <a:rPr lang="fr-FR" sz="1600" b="0" i="1" u="none" baseline="0" dirty="0" smtClean="0"/>
              <a:t>Auteurs </a:t>
            </a:r>
            <a:r>
              <a:rPr lang="fr-FR" sz="1600" b="0" i="1" u="none" baseline="0" dirty="0"/>
              <a:t>du module :</a:t>
            </a:r>
          </a:p>
          <a:p>
            <a:pPr lvl="1" indent="-531813" algn="l" rtl="0" eaLnBrk="1" hangingPunct="1">
              <a:lnSpc>
                <a:spcPct val="100000"/>
              </a:lnSpc>
              <a:buNone/>
              <a:defRPr/>
            </a:pPr>
            <a:r>
              <a:rPr lang="fr-FR" sz="1400" b="0" i="0" u="none" baseline="0" dirty="0"/>
              <a:t>Margaret </a:t>
            </a:r>
            <a:r>
              <a:rPr lang="fr-FR" sz="1400" b="0" i="0" u="none" baseline="0" dirty="0" err="1"/>
              <a:t>Skutsch</a:t>
            </a:r>
            <a:r>
              <a:rPr lang="fr-FR" sz="1400" b="0" i="0" u="none" baseline="0" dirty="0"/>
              <a:t>, </a:t>
            </a:r>
            <a:r>
              <a:rPr lang="fr-FR" sz="1400" b="0" i="0" u="none" baseline="0" dirty="0" err="1"/>
              <a:t>Universidad</a:t>
            </a:r>
            <a:r>
              <a:rPr lang="fr-FR" sz="1400" b="0" i="0" u="none" baseline="0" dirty="0"/>
              <a:t> </a:t>
            </a:r>
            <a:r>
              <a:rPr lang="fr-FR" sz="1400" b="0" i="0" u="none" baseline="0" dirty="0" err="1"/>
              <a:t>Nacional</a:t>
            </a:r>
            <a:r>
              <a:rPr lang="fr-FR" sz="1400" b="0" i="0" u="none" baseline="0" dirty="0"/>
              <a:t> </a:t>
            </a:r>
            <a:r>
              <a:rPr lang="fr-FR" sz="1400" dirty="0"/>
              <a:t/>
            </a:r>
            <a:br>
              <a:rPr lang="fr-FR" sz="1400" dirty="0"/>
            </a:br>
            <a:r>
              <a:rPr lang="fr-FR" sz="1400" b="0" i="0" u="none" baseline="0" dirty="0" err="1"/>
              <a:t>Autónoma</a:t>
            </a:r>
            <a:r>
              <a:rPr lang="fr-FR" sz="1400" b="0" i="0" u="none" baseline="0" dirty="0"/>
              <a:t> de Mexico</a:t>
            </a:r>
          </a:p>
          <a:p>
            <a:pPr lvl="1" indent="-531813" algn="l" rtl="0" eaLnBrk="1" hangingPunct="1">
              <a:lnSpc>
                <a:spcPct val="100000"/>
              </a:lnSpc>
              <a:buNone/>
              <a:defRPr/>
            </a:pPr>
            <a:r>
              <a:rPr lang="fr-FR" sz="1400" b="0" i="0" u="none" baseline="0" dirty="0"/>
              <a:t>Arturo </a:t>
            </a:r>
            <a:r>
              <a:rPr lang="fr-FR" sz="1400" b="0" i="0" u="none" baseline="0" dirty="0" err="1"/>
              <a:t>Balderas</a:t>
            </a:r>
            <a:r>
              <a:rPr lang="fr-FR" sz="1400" b="0" i="0" u="none" baseline="0" dirty="0"/>
              <a:t> Torres, </a:t>
            </a:r>
            <a:r>
              <a:rPr lang="fr-FR" sz="1400" b="0" i="0" u="none" baseline="0" dirty="0" err="1"/>
              <a:t>Universidad</a:t>
            </a:r>
            <a:r>
              <a:rPr lang="fr-FR" sz="1400" b="0" i="0" u="none" baseline="0" dirty="0"/>
              <a:t> </a:t>
            </a:r>
            <a:r>
              <a:rPr lang="fr-FR" sz="1400" b="0" i="0" u="none" baseline="0" dirty="0" err="1" smtClean="0"/>
              <a:t>Nacional</a:t>
            </a:r>
            <a:r>
              <a:rPr lang="fr-FR" sz="1400" dirty="0"/>
              <a:t> </a:t>
            </a:r>
            <a:r>
              <a:rPr lang="fr-FR" sz="1400" b="0" i="0" u="none" baseline="0" dirty="0" err="1" smtClean="0"/>
              <a:t>Autónoma</a:t>
            </a:r>
            <a:r>
              <a:rPr lang="fr-FR" sz="1400" b="0" i="0" u="none" baseline="0" dirty="0" smtClean="0"/>
              <a:t> </a:t>
            </a:r>
            <a:r>
              <a:rPr lang="fr-FR" sz="1400" b="0" i="0" u="none" baseline="0" dirty="0"/>
              <a:t>de </a:t>
            </a:r>
            <a:r>
              <a:rPr lang="fr-FR" sz="1400" b="0" i="0" u="none" baseline="0" dirty="0" smtClean="0"/>
              <a:t>Mexico</a:t>
            </a:r>
            <a:endParaRPr lang="fr-FR" sz="1400" dirty="0" smtClean="0"/>
          </a:p>
          <a:p>
            <a:pPr marL="0" indent="0" algn="l" rtl="0" eaLnBrk="1" hangingPunct="1">
              <a:lnSpc>
                <a:spcPct val="100000"/>
              </a:lnSpc>
              <a:spcBef>
                <a:spcPts val="2400"/>
              </a:spcBef>
              <a:spcAft>
                <a:spcPts val="600"/>
              </a:spcAft>
              <a:buFont typeface="Wingdings" pitchFamily="2" charset="2"/>
              <a:buNone/>
              <a:defRPr/>
            </a:pPr>
            <a:r>
              <a:rPr lang="fr-FR" sz="2000" b="1" i="0" u="none" baseline="0" dirty="0" smtClean="0"/>
              <a:t>Exemple national : VIET </a:t>
            </a:r>
            <a:r>
              <a:rPr lang="fr-FR" sz="2000" b="1" i="0" u="none" baseline="0" dirty="0"/>
              <a:t>NAM</a:t>
            </a:r>
            <a:endParaRPr lang="fr-FR" b="1" dirty="0" smtClean="0"/>
          </a:p>
        </p:txBody>
      </p:sp>
      <p:pic>
        <p:nvPicPr>
          <p:cNvPr id="25605" name="Picture 1" descr="C:\Users\Eigenaar\Documents\WUR_GOFC_GOLD\Training material GOFC-GOLD\Images ppts\Selected Pics\P6240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475" y="2568121"/>
            <a:ext cx="3709988"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pic>
        <p:nvPicPr>
          <p:cNvPr id="6" name="Picture 5"/>
          <p:cNvPicPr>
            <a:picLocks/>
          </p:cNvPicPr>
          <p:nvPr/>
        </p:nvPicPr>
        <p:blipFill rotWithShape="1">
          <a:blip r:embed="rId3"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8" name="Picture 7" descr="GOFC-Gold Tray cover only 2010_200dpi"/>
          <p:cNvPicPr/>
          <p:nvPr/>
        </p:nvPicPr>
        <p:blipFill>
          <a:blip r:embed="rId4"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9" name="Afbeelding 11" descr="logo_WB FCPF.gif"/>
          <p:cNvPicPr>
            <a:picLocks noChangeAspect="1"/>
          </p:cNvPicPr>
          <p:nvPr/>
        </p:nvPicPr>
        <p:blipFill>
          <a:blip r:embed="rId5" cstate="print"/>
          <a:stretch>
            <a:fillRect/>
          </a:stretch>
        </p:blipFill>
        <p:spPr>
          <a:xfrm>
            <a:off x="6022523" y="5994951"/>
            <a:ext cx="972687" cy="710810"/>
          </a:xfrm>
          <a:prstGeom prst="rect">
            <a:avLst/>
          </a:prstGeom>
        </p:spPr>
      </p:pic>
      <p:cxnSp>
        <p:nvCxnSpPr>
          <p:cNvPr id="10"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flipH="1">
            <a:off x="7134224" y="5477560"/>
            <a:ext cx="1727943" cy="323165"/>
          </a:xfrm>
          <a:prstGeom prst="rect">
            <a:avLst/>
          </a:prstGeom>
          <a:noFill/>
        </p:spPr>
        <p:txBody>
          <a:bodyPr wrap="square" rtlCol="0">
            <a:spAutoFit/>
          </a:bodyPr>
          <a:lstStyle/>
          <a:p>
            <a:pPr algn="l" rtl="0">
              <a:lnSpc>
                <a:spcPts val="1800"/>
              </a:lnSpc>
            </a:pPr>
            <a:r>
              <a:rPr lang="fr-FR" sz="1200" b="0" i="0" u="none" baseline="0">
                <a:latin typeface="Verdana" pitchFamily="34" charset="0"/>
              </a:rPr>
              <a:t>V1, mai 2015 </a:t>
            </a:r>
          </a:p>
        </p:txBody>
      </p:sp>
      <p:pic>
        <p:nvPicPr>
          <p:cNvPr id="12" name="Picture 11"/>
          <p:cNvPicPr>
            <a:picLocks noChangeAspect="1"/>
          </p:cNvPicPr>
          <p:nvPr/>
        </p:nvPicPr>
        <p:blipFill>
          <a:blip r:embed="rId6"/>
          <a:stretch>
            <a:fillRect/>
          </a:stretch>
        </p:blipFill>
        <p:spPr>
          <a:xfrm>
            <a:off x="7363042" y="6080676"/>
            <a:ext cx="1499126" cy="440638"/>
          </a:xfrm>
          <a:prstGeom prst="rect">
            <a:avLst/>
          </a:prstGeom>
          <a:ln>
            <a:solidFill>
              <a:srgbClr val="000000"/>
            </a:solidFill>
          </a:ln>
        </p:spPr>
      </p:pic>
      <p:sp>
        <p:nvSpPr>
          <p:cNvPr id="13" name="Rectangle 12"/>
          <p:cNvSpPr/>
          <p:nvPr/>
        </p:nvSpPr>
        <p:spPr>
          <a:xfrm>
            <a:off x="7276666" y="6479523"/>
            <a:ext cx="1720343" cy="261610"/>
          </a:xfrm>
          <a:prstGeom prst="rect">
            <a:avLst/>
          </a:prstGeom>
        </p:spPr>
        <p:txBody>
          <a:bodyPr wrap="none">
            <a:spAutoFit/>
          </a:bodyPr>
          <a:lstStyle/>
          <a:p>
            <a:pPr algn="l" rtl="0"/>
            <a:r>
              <a:rPr lang="fr-FR" sz="1100" b="0" i="0" u="none" baseline="0">
                <a:solidFill>
                  <a:schemeClr val="accent6"/>
                </a:solidFill>
              </a:rPr>
              <a:t>Licence Creative Commons</a:t>
            </a:r>
            <a:endParaRPr lang="fr-FR"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75685"/>
          </a:xfrm>
        </p:spPr>
        <p:txBody>
          <a:bodyPr/>
          <a:lstStyle/>
          <a:p>
            <a:pPr lvl="1" algn="l" rtl="0" eaLnBrk="1" hangingPunct="1">
              <a:defRPr/>
            </a:pPr>
            <a:r>
              <a:rPr lang="fr-FR" sz="2400" b="0" i="0" u="none" baseline="0" dirty="0"/>
              <a:t>Projet de recherche de l'Université de Wageningen</a:t>
            </a:r>
            <a:endParaRPr lang="fr-FR" sz="2400" dirty="0"/>
          </a:p>
        </p:txBody>
      </p:sp>
      <p:sp>
        <p:nvSpPr>
          <p:cNvPr id="33796" name="2 Marcador de texto"/>
          <p:cNvSpPr>
            <a:spLocks noGrp="1"/>
          </p:cNvSpPr>
          <p:nvPr>
            <p:ph type="body" sz="quarter" idx="10"/>
          </p:nvPr>
        </p:nvSpPr>
        <p:spPr>
          <a:xfrm>
            <a:off x="420688" y="1638795"/>
            <a:ext cx="8521700" cy="4025735"/>
          </a:xfrm>
        </p:spPr>
        <p:txBody>
          <a:bodyPr/>
          <a:lstStyle/>
          <a:p>
            <a:pPr eaLnBrk="1" hangingPunct="1"/>
            <a:r>
              <a:rPr lang="fr-FR" sz="2000" b="0" i="0" u="none" baseline="0" dirty="0"/>
              <a:t>Un autre projet </a:t>
            </a:r>
            <a:r>
              <a:rPr lang="fr-FR" sz="2000" b="0" i="0" u="none" baseline="0" dirty="0" smtClean="0"/>
              <a:t>mené au Viet Nam dans un </a:t>
            </a:r>
            <a:r>
              <a:rPr lang="fr-FR" sz="2000" dirty="0" smtClean="0"/>
              <a:t>but similaire </a:t>
            </a:r>
            <a:r>
              <a:rPr lang="fr-FR" sz="2000" b="0" i="0" u="none" baseline="0" dirty="0" smtClean="0"/>
              <a:t>(</a:t>
            </a:r>
            <a:r>
              <a:rPr lang="fr-FR" sz="2000" b="0" i="0" u="none" baseline="0" dirty="0"/>
              <a:t>c'est-à-dire associer les données recueillies par les </a:t>
            </a:r>
            <a:r>
              <a:rPr lang="fr-FR" sz="2000" b="0" i="0" u="none" baseline="0" dirty="0" smtClean="0"/>
              <a:t>collectivités </a:t>
            </a:r>
            <a:r>
              <a:rPr lang="fr-FR" sz="2000" b="0" i="0" u="none" baseline="0" dirty="0"/>
              <a:t>à celles obtenues par télédétection à plus grande échelle) </a:t>
            </a:r>
            <a:r>
              <a:rPr lang="fr-FR" sz="2000" b="0" i="0" u="none" baseline="0" dirty="0" smtClean="0"/>
              <a:t>permettant aux membres des collectivités d’utiliser des appareils portatifs sous Android pour consigner les </a:t>
            </a:r>
            <a:r>
              <a:rPr lang="fr-FR" sz="2000" b="0" i="0" u="none" baseline="0" dirty="0"/>
              <a:t>mesures </a:t>
            </a:r>
            <a:r>
              <a:rPr lang="fr-FR" sz="2000" b="0" i="0" u="none" baseline="0" dirty="0" smtClean="0"/>
              <a:t>prises sur les </a:t>
            </a:r>
            <a:r>
              <a:rPr lang="fr-FR" sz="2000" dirty="0" smtClean="0"/>
              <a:t>arbres, suivant un procédé similaire </a:t>
            </a:r>
            <a:r>
              <a:rPr lang="fr-FR" sz="2000" b="0" i="0" u="none" baseline="0" dirty="0" smtClean="0"/>
              <a:t>au </a:t>
            </a:r>
            <a:r>
              <a:rPr lang="fr-FR" sz="2000" b="0" i="0" u="none" baseline="0" dirty="0"/>
              <a:t>système décrit dans la partie principale du présent module. </a:t>
            </a:r>
          </a:p>
          <a:p>
            <a:pPr algn="l" rtl="0" eaLnBrk="1" hangingPunct="1"/>
            <a:r>
              <a:rPr lang="fr-FR" sz="2000" b="0" i="0" u="none" baseline="0" dirty="0"/>
              <a:t>Ce projet a été dirigé par des chercheurs de l'Université de Wageningen aux Pays-Bas, et il a été </a:t>
            </a:r>
            <a:r>
              <a:rPr lang="fr-FR" sz="2000" b="0" i="0" u="none" baseline="0" dirty="0" smtClean="0"/>
              <a:t>réalisé dans </a:t>
            </a:r>
            <a:r>
              <a:rPr lang="fr-FR" sz="2000" b="0" i="0" u="none" baseline="0" dirty="0"/>
              <a:t>la province de Quang Nam au centre du Viet Nam, dans la forêt de la commune de </a:t>
            </a:r>
            <a:r>
              <a:rPr lang="fr-FR" sz="2000" b="0" i="0" u="none" baseline="0" dirty="0" err="1"/>
              <a:t>Tra</a:t>
            </a:r>
            <a:r>
              <a:rPr lang="fr-FR" sz="2000" b="0" i="0" u="none" baseline="0" dirty="0"/>
              <a:t> </a:t>
            </a:r>
            <a:r>
              <a:rPr lang="fr-FR" sz="2000" b="0" i="0" u="none" baseline="0" dirty="0" err="1"/>
              <a:t>Bui</a:t>
            </a:r>
            <a:r>
              <a:rPr lang="fr-FR" sz="2000" b="0" i="0" u="none" baseline="0" dirty="0"/>
              <a:t>.</a:t>
            </a:r>
            <a:endParaRPr lang="fr-FR" altLang="en-US" sz="2000" dirty="0" smtClean="0"/>
          </a:p>
          <a:p>
            <a:pPr algn="l" rtl="0" eaLnBrk="1" hangingPunct="1"/>
            <a:endParaRPr lang="fr-FR" alt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75685"/>
          </a:xfrm>
        </p:spPr>
        <p:txBody>
          <a:bodyPr/>
          <a:lstStyle/>
          <a:p>
            <a:pPr algn="l" rtl="0" eaLnBrk="1" hangingPunct="1">
              <a:defRPr/>
            </a:pPr>
            <a:r>
              <a:rPr lang="fr-FR" sz="2400" b="0" i="0" u="none" baseline="0" dirty="0"/>
              <a:t>Projet de recherche de l'Université de Wageningen</a:t>
            </a:r>
            <a:endParaRPr lang="fr-FR" sz="2400" dirty="0"/>
          </a:p>
        </p:txBody>
      </p:sp>
      <p:sp>
        <p:nvSpPr>
          <p:cNvPr id="34820" name="2 Marcador de texto"/>
          <p:cNvSpPr>
            <a:spLocks noGrp="1"/>
          </p:cNvSpPr>
          <p:nvPr>
            <p:ph type="body" sz="quarter" idx="10"/>
          </p:nvPr>
        </p:nvSpPr>
        <p:spPr>
          <a:xfrm>
            <a:off x="420688" y="1448790"/>
            <a:ext cx="8521700" cy="4227615"/>
          </a:xfrm>
        </p:spPr>
        <p:txBody>
          <a:bodyPr/>
          <a:lstStyle/>
          <a:p>
            <a:pPr algn="l" rtl="0" eaLnBrk="1" hangingPunct="1"/>
            <a:r>
              <a:rPr lang="fr-FR" sz="2000" b="0" i="0" u="none" baseline="0" dirty="0" smtClean="0"/>
              <a:t>Des parcelles d’un </a:t>
            </a:r>
            <a:r>
              <a:rPr lang="fr-FR" sz="2000" b="0" i="0" u="none" baseline="0" dirty="0"/>
              <a:t>rayon de 10 m ont été délimitées dans une zone forestière relativement homogène, et les personnes chargées de la surveillance ont été formées au calcul du diamètre à </a:t>
            </a:r>
            <a:r>
              <a:rPr lang="fr-FR" sz="2000" b="0" i="0" u="none" baseline="0" dirty="0" smtClean="0"/>
              <a:t>hauteur d'homme </a:t>
            </a:r>
            <a:r>
              <a:rPr lang="fr-FR" sz="2000" b="0" i="0" u="none" baseline="0" dirty="0"/>
              <a:t>(à l'aide de </a:t>
            </a:r>
            <a:r>
              <a:rPr lang="fr-FR" sz="2000" b="0" i="0" u="none" baseline="0" dirty="0" smtClean="0"/>
              <a:t>rubans forestiers) </a:t>
            </a:r>
            <a:r>
              <a:rPr lang="fr-FR" sz="2000" b="0" i="0" u="none" baseline="0" dirty="0"/>
              <a:t>ainsi que de la hauteur (à l'aide de clinomètres). </a:t>
            </a:r>
          </a:p>
          <a:p>
            <a:pPr algn="l" rtl="0" eaLnBrk="1" hangingPunct="1"/>
            <a:r>
              <a:rPr lang="fr-FR" sz="2000" b="0" i="0" u="none" baseline="0" dirty="0" smtClean="0"/>
              <a:t>Elles </a:t>
            </a:r>
            <a:r>
              <a:rPr lang="fr-FR" sz="2000" b="0" i="0" u="none" baseline="0" dirty="0"/>
              <a:t>ont saisi les données dans un </a:t>
            </a:r>
            <a:r>
              <a:rPr lang="fr-FR" sz="2000" b="0" i="0" u="none" baseline="0" dirty="0" smtClean="0"/>
              <a:t>appareil portatif </a:t>
            </a:r>
            <a:r>
              <a:rPr lang="fr-FR" sz="2000" b="0" i="0" u="none" baseline="0" dirty="0"/>
              <a:t>(tablette Samsung </a:t>
            </a:r>
            <a:r>
              <a:rPr lang="fr-FR" sz="2000" b="0" i="0" u="none" baseline="0" dirty="0" err="1"/>
              <a:t>Galaxy</a:t>
            </a:r>
            <a:r>
              <a:rPr lang="fr-FR" sz="2000" b="0" i="0" u="none" baseline="0" dirty="0"/>
              <a:t> 7.0), mais également sur papier (afin de pouvoir évaluer leur capacité de </a:t>
            </a:r>
            <a:r>
              <a:rPr lang="fr-FR" sz="2000" b="0" i="0" u="none" baseline="0" dirty="0" smtClean="0"/>
              <a:t>consigner avec </a:t>
            </a:r>
            <a:r>
              <a:rPr lang="fr-FR" sz="2000" b="0" i="0" u="none" baseline="0" dirty="0"/>
              <a:t>précision les données dans les </a:t>
            </a:r>
            <a:r>
              <a:rPr lang="fr-FR" sz="2000" b="0" i="0" u="none" baseline="0" dirty="0" smtClean="0"/>
              <a:t>appareils portatifs).</a:t>
            </a:r>
            <a:endParaRPr lang="fr-FR" sz="2000" b="0" i="0" u="none" baseline="0" dirty="0"/>
          </a:p>
          <a:p>
            <a:pPr algn="l" rtl="0" eaLnBrk="1" hangingPunct="1"/>
            <a:r>
              <a:rPr lang="fr-FR" sz="2000" b="0" i="0" u="none" baseline="0" dirty="0"/>
              <a:t>Il s'est avéré que plus de 60 % de la population locale utilisent des téléphones portables et connaissent donc bien cette technologie.</a:t>
            </a:r>
            <a:endParaRPr lang="fr-FR" altLang="en-US" sz="2000" dirty="0" smtClean="0"/>
          </a:p>
          <a:p>
            <a:pPr algn="l" rtl="0" eaLnBrk="1" hangingPunct="1"/>
            <a:endParaRPr lang="fr-FR" altLang="en-US" dirty="0" smtClean="0"/>
          </a:p>
          <a:p>
            <a:pPr algn="l" rtl="0" eaLnBrk="1" hangingPunct="1"/>
            <a:endParaRPr lang="fr-FR" altLang="en-US" dirty="0" smtClean="0"/>
          </a:p>
          <a:p>
            <a:pPr algn="l" rtl="0" eaLnBrk="1" hangingPunct="1"/>
            <a:endParaRPr lang="fr-FR"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75685"/>
          </a:xfrm>
        </p:spPr>
        <p:txBody>
          <a:bodyPr/>
          <a:lstStyle/>
          <a:p>
            <a:pPr algn="l" rtl="0" eaLnBrk="1" hangingPunct="1">
              <a:defRPr/>
            </a:pPr>
            <a:r>
              <a:rPr lang="fr-FR" sz="2400" b="0" i="0" u="none" baseline="0" dirty="0"/>
              <a:t>Projet de recherche de l'Université de Wageningen</a:t>
            </a:r>
            <a:endParaRPr lang="fr-FR" sz="2400" dirty="0"/>
          </a:p>
        </p:txBody>
      </p:sp>
      <p:sp>
        <p:nvSpPr>
          <p:cNvPr id="35844" name="2 Marcador de texto"/>
          <p:cNvSpPr>
            <a:spLocks noGrp="1"/>
          </p:cNvSpPr>
          <p:nvPr>
            <p:ph type="body" sz="quarter" idx="10"/>
          </p:nvPr>
        </p:nvSpPr>
        <p:spPr>
          <a:xfrm>
            <a:off x="420688" y="1520825"/>
            <a:ext cx="8521700" cy="3965575"/>
          </a:xfrm>
        </p:spPr>
        <p:txBody>
          <a:bodyPr/>
          <a:lstStyle/>
          <a:p>
            <a:pPr algn="l" rtl="0" eaLnBrk="1" hangingPunct="1"/>
            <a:r>
              <a:rPr lang="fr-FR" sz="2400" b="0" i="0" u="none" baseline="0" dirty="0"/>
              <a:t>L'absence de connexion </a:t>
            </a:r>
            <a:r>
              <a:rPr lang="fr-FR" sz="2400" b="0" i="0" u="none" baseline="0" dirty="0" smtClean="0"/>
              <a:t>internet </a:t>
            </a:r>
            <a:r>
              <a:rPr lang="fr-FR" sz="2400" b="0" i="0" u="none" baseline="0" dirty="0"/>
              <a:t>dans la forêt a constitué un problème majeur au point </a:t>
            </a:r>
            <a:r>
              <a:rPr lang="fr-FR" sz="2400" b="0" i="0" u="none" baseline="0" dirty="0" smtClean="0"/>
              <a:t>il fallait stocker </a:t>
            </a:r>
            <a:r>
              <a:rPr lang="fr-FR" sz="2400" b="0" i="0" u="none" baseline="0" dirty="0"/>
              <a:t>les données sur les </a:t>
            </a:r>
            <a:r>
              <a:rPr lang="fr-FR" sz="2400" b="0" i="0" u="none" baseline="0" dirty="0" smtClean="0"/>
              <a:t>appareils portatifs </a:t>
            </a:r>
            <a:r>
              <a:rPr lang="fr-FR" sz="2400" b="0" i="0" u="none" baseline="0" dirty="0"/>
              <a:t>pendant la journée.</a:t>
            </a:r>
            <a:endParaRPr lang="fr-FR" altLang="en-US" sz="2400" dirty="0" smtClean="0"/>
          </a:p>
          <a:p>
            <a:pPr algn="l" rtl="0" eaLnBrk="1" hangingPunct="1"/>
            <a:r>
              <a:rPr lang="fr-FR" sz="2400" b="0" i="0" u="none" baseline="0" dirty="0"/>
              <a:t>Par la suite, ces mêmes données </a:t>
            </a:r>
            <a:r>
              <a:rPr lang="fr-FR" sz="2400" b="0" i="0" u="none" baseline="0" dirty="0" smtClean="0"/>
              <a:t>ont été transférées</a:t>
            </a:r>
            <a:r>
              <a:rPr lang="fr-FR" sz="2400" b="0" i="0" u="none" dirty="0" smtClean="0"/>
              <a:t> </a:t>
            </a:r>
            <a:r>
              <a:rPr lang="fr-FR" sz="2400" b="0" i="0" u="none" baseline="0" dirty="0" smtClean="0"/>
              <a:t>de l'appareil portatif </a:t>
            </a:r>
            <a:r>
              <a:rPr lang="fr-FR" sz="2400" b="0" i="0" u="none" baseline="0" dirty="0"/>
              <a:t>vers une base de données </a:t>
            </a:r>
            <a:r>
              <a:rPr lang="fr-FR" sz="2400" b="0" i="0" u="none" baseline="0" dirty="0" smtClean="0"/>
              <a:t>locale </a:t>
            </a:r>
            <a:r>
              <a:rPr lang="fr-FR" sz="2400" b="0" i="0" u="none" baseline="0" dirty="0"/>
              <a:t>par </a:t>
            </a:r>
            <a:r>
              <a:rPr lang="fr-FR" sz="2400" b="0" i="0" u="none" baseline="0" dirty="0" smtClean="0"/>
              <a:t>connexion </a:t>
            </a:r>
            <a:r>
              <a:rPr lang="fr-FR" sz="2400" b="0" i="0" u="none" baseline="0" dirty="0"/>
              <a:t>USB, </a:t>
            </a:r>
            <a:r>
              <a:rPr lang="fr-FR" sz="2400" b="0" i="0" u="none" baseline="0" dirty="0" smtClean="0"/>
              <a:t>SMS</a:t>
            </a:r>
            <a:r>
              <a:rPr lang="fr-FR" sz="2400" b="0" i="0" u="none" baseline="0" dirty="0"/>
              <a:t>, </a:t>
            </a:r>
            <a:r>
              <a:rPr lang="fr-FR" sz="2400" b="0" i="0" u="none" baseline="0" dirty="0" smtClean="0"/>
              <a:t>MMS </a:t>
            </a:r>
            <a:r>
              <a:rPr lang="fr-FR" sz="2400" b="0" i="0" u="none" baseline="0" dirty="0"/>
              <a:t>ou </a:t>
            </a:r>
            <a:r>
              <a:rPr lang="fr-FR" sz="2400" b="0" i="0" u="none" baseline="0" dirty="0" smtClean="0"/>
              <a:t>Bluetooth</a:t>
            </a:r>
            <a:r>
              <a:rPr lang="fr-FR" sz="2400" b="0" i="0" u="none" baseline="0" dirty="0"/>
              <a:t>.</a:t>
            </a:r>
          </a:p>
          <a:p>
            <a:pPr algn="l" rtl="0" eaLnBrk="1" hangingPunct="1"/>
            <a:r>
              <a:rPr lang="fr-FR" sz="2400" b="0" i="0" u="none" baseline="0" dirty="0"/>
              <a:t>Les </a:t>
            </a:r>
            <a:r>
              <a:rPr lang="fr-FR" sz="2400" b="0" i="0" u="none" baseline="0" dirty="0" smtClean="0"/>
              <a:t>appareils portatifs </a:t>
            </a:r>
            <a:r>
              <a:rPr lang="fr-FR" sz="2400" b="0" i="0" u="none" baseline="0" dirty="0"/>
              <a:t>sont équipés de piles dont l'autonomie est limitée, mais l'utilisation de </a:t>
            </a:r>
            <a:r>
              <a:rPr lang="fr-FR" sz="2400" b="0" i="0" u="none" baseline="0" dirty="0" smtClean="0"/>
              <a:t>chargeurs solaires </a:t>
            </a:r>
            <a:r>
              <a:rPr lang="fr-FR" sz="2400" b="0" i="0" u="none" baseline="0" dirty="0"/>
              <a:t>a permis de surmonter cet obstacle.</a:t>
            </a:r>
            <a:endParaRPr lang="fr-FR" altLang="en-US" sz="2400" dirty="0" smtClean="0"/>
          </a:p>
          <a:p>
            <a:pPr algn="l" rtl="0" eaLnBrk="1" hangingPunct="1"/>
            <a:endParaRPr lang="fr-FR" alt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75685"/>
          </a:xfrm>
        </p:spPr>
        <p:txBody>
          <a:bodyPr/>
          <a:lstStyle/>
          <a:p>
            <a:pPr algn="l" rtl="0" eaLnBrk="1" hangingPunct="1">
              <a:defRPr/>
            </a:pPr>
            <a:r>
              <a:rPr lang="fr-FR" sz="2400" b="0" i="0" u="none" baseline="0" dirty="0"/>
              <a:t>Projet de recherche de l'Université de Wageningen</a:t>
            </a:r>
            <a:endParaRPr lang="fr-FR" sz="2400" dirty="0"/>
          </a:p>
        </p:txBody>
      </p:sp>
      <p:sp>
        <p:nvSpPr>
          <p:cNvPr id="36868" name="2 Marcador de texto"/>
          <p:cNvSpPr>
            <a:spLocks noGrp="1"/>
          </p:cNvSpPr>
          <p:nvPr>
            <p:ph type="body" sz="quarter" idx="10"/>
          </p:nvPr>
        </p:nvSpPr>
        <p:spPr>
          <a:xfrm>
            <a:off x="420688" y="1318838"/>
            <a:ext cx="8414968" cy="4535693"/>
          </a:xfrm>
        </p:spPr>
        <p:txBody>
          <a:bodyPr/>
          <a:lstStyle/>
          <a:p>
            <a:pPr eaLnBrk="1" hangingPunct="1">
              <a:lnSpc>
                <a:spcPts val="2300"/>
              </a:lnSpc>
              <a:spcBef>
                <a:spcPts val="600"/>
              </a:spcBef>
            </a:pPr>
            <a:r>
              <a:rPr lang="fr-FR" sz="1800" b="0" i="0" u="none" baseline="0" dirty="0"/>
              <a:t>Des experts ont </a:t>
            </a:r>
            <a:r>
              <a:rPr lang="fr-FR" sz="1800" dirty="0" smtClean="0"/>
              <a:t>choisi une parcelle au hasard pour vérifier </a:t>
            </a:r>
            <a:r>
              <a:rPr lang="fr-FR" sz="1800" b="0" i="0" u="none" baseline="0" dirty="0"/>
              <a:t>la précision des mesures </a:t>
            </a:r>
            <a:r>
              <a:rPr lang="fr-FR" sz="1800" b="0" i="0" u="none" baseline="0" dirty="0" smtClean="0"/>
              <a:t>effectuées, </a:t>
            </a:r>
            <a:r>
              <a:rPr lang="fr-FR" sz="1800" b="0" i="0" u="none" baseline="0" dirty="0"/>
              <a:t>et </a:t>
            </a:r>
            <a:r>
              <a:rPr lang="fr-FR" sz="1800" b="0" i="0" u="none" baseline="0" dirty="0" smtClean="0"/>
              <a:t>des </a:t>
            </a:r>
            <a:r>
              <a:rPr lang="fr-FR" sz="1800" b="0" i="0" u="none" baseline="0" dirty="0"/>
              <a:t>équations </a:t>
            </a:r>
            <a:r>
              <a:rPr lang="fr-FR" sz="1800" b="0" i="0" u="none" baseline="0" dirty="0" err="1"/>
              <a:t>allométriques</a:t>
            </a:r>
            <a:r>
              <a:rPr lang="fr-FR" sz="1800" b="0" i="0" u="none" baseline="0" dirty="0"/>
              <a:t> locales ont été utilisées pour calculer le stock de carbone.</a:t>
            </a:r>
            <a:endParaRPr lang="fr-FR" altLang="en-US" sz="1800" dirty="0" smtClean="0"/>
          </a:p>
          <a:p>
            <a:pPr algn="l" rtl="0" eaLnBrk="1" hangingPunct="1">
              <a:lnSpc>
                <a:spcPts val="2300"/>
              </a:lnSpc>
              <a:spcBef>
                <a:spcPts val="600"/>
              </a:spcBef>
            </a:pPr>
            <a:r>
              <a:rPr lang="fr-FR" sz="1800" b="0" i="0" u="none" baseline="0" dirty="0"/>
              <a:t>Les </a:t>
            </a:r>
            <a:r>
              <a:rPr lang="fr-FR" sz="1800" b="0" i="0" u="none" baseline="0" dirty="0" smtClean="0"/>
              <a:t>résultats des mesures </a:t>
            </a:r>
            <a:r>
              <a:rPr lang="fr-FR" sz="1800" b="0" i="0" u="none" baseline="0" dirty="0"/>
              <a:t>des experts et des membres des </a:t>
            </a:r>
            <a:r>
              <a:rPr lang="fr-FR" sz="1800" b="0" i="0" u="none" baseline="0" dirty="0" smtClean="0"/>
              <a:t>collectivités </a:t>
            </a:r>
            <a:r>
              <a:rPr lang="fr-FR" sz="1800" b="0" i="0" u="none" baseline="0" dirty="0"/>
              <a:t>étaient assez proches, mais ces derniers mettaient plus de temps à </a:t>
            </a:r>
            <a:r>
              <a:rPr lang="fr-FR" sz="1800" b="0" i="0" u="none" baseline="0" dirty="0" smtClean="0"/>
              <a:t>effectuer</a:t>
            </a:r>
            <a:r>
              <a:rPr lang="fr-FR" sz="1800" dirty="0"/>
              <a:t> </a:t>
            </a:r>
            <a:r>
              <a:rPr lang="fr-FR" sz="1800" dirty="0" smtClean="0"/>
              <a:t>les opérations.</a:t>
            </a:r>
            <a:endParaRPr lang="fr-FR" altLang="en-US" sz="1800" dirty="0" smtClean="0"/>
          </a:p>
          <a:p>
            <a:pPr algn="l" rtl="0" eaLnBrk="1" hangingPunct="1">
              <a:lnSpc>
                <a:spcPts val="2300"/>
              </a:lnSpc>
              <a:spcBef>
                <a:spcPts val="600"/>
              </a:spcBef>
            </a:pPr>
            <a:r>
              <a:rPr lang="fr-FR" sz="1800" b="0" i="0" u="none" baseline="0" dirty="0"/>
              <a:t>Il a été constaté que les données textuelles consignées par les agents locaux chargés de la surveillance étaient plus </a:t>
            </a:r>
            <a:r>
              <a:rPr lang="fr-FR" sz="1800" b="0" i="0" u="none" baseline="0" dirty="0" smtClean="0"/>
              <a:t>précises dès </a:t>
            </a:r>
            <a:r>
              <a:rPr lang="fr-FR" sz="1800" b="0" i="0" u="none" baseline="0" dirty="0"/>
              <a:t>lors que l'affichage proposait une série d'options (plutôt que des réponses </a:t>
            </a:r>
            <a:r>
              <a:rPr lang="fr-FR" sz="1800" b="0" i="0" u="none" baseline="0" dirty="0" smtClean="0"/>
              <a:t>prédéfinies</a:t>
            </a:r>
            <a:r>
              <a:rPr lang="fr-FR" sz="1800" b="0" i="0" u="none" baseline="0" dirty="0"/>
              <a:t>), mais les données numériques étaient correctement saisies.</a:t>
            </a:r>
          </a:p>
          <a:p>
            <a:pPr algn="l" rtl="0" eaLnBrk="1" hangingPunct="1">
              <a:lnSpc>
                <a:spcPts val="2300"/>
              </a:lnSpc>
              <a:spcBef>
                <a:spcPts val="600"/>
              </a:spcBef>
            </a:pPr>
            <a:r>
              <a:rPr lang="fr-FR" sz="1800" b="0" i="0" u="none" baseline="0" dirty="0"/>
              <a:t>Le coût des collectes de données </a:t>
            </a:r>
            <a:r>
              <a:rPr lang="fr-FR" sz="1800" dirty="0" smtClean="0"/>
              <a:t>s’est élevé à</a:t>
            </a:r>
            <a:r>
              <a:rPr lang="fr-FR" sz="1800" b="0" i="0" u="none" baseline="0" dirty="0" smtClean="0"/>
              <a:t> </a:t>
            </a:r>
            <a:r>
              <a:rPr lang="fr-FR" sz="1800" b="0" i="0" u="none" baseline="0" dirty="0"/>
              <a:t>1,2 dollar par hectare pour les agents locaux, </a:t>
            </a:r>
            <a:r>
              <a:rPr lang="fr-FR" sz="1800" b="0" i="0" u="none" baseline="0" dirty="0" smtClean="0"/>
              <a:t>à 3,2 </a:t>
            </a:r>
            <a:r>
              <a:rPr lang="fr-FR" sz="1800" b="0" i="0" u="none" baseline="0" dirty="0"/>
              <a:t>dollars pour les experts locaux, et </a:t>
            </a:r>
            <a:r>
              <a:rPr lang="fr-FR" sz="1800" b="0" i="0" u="none" baseline="0" dirty="0" smtClean="0"/>
              <a:t>à 6,4 </a:t>
            </a:r>
            <a:r>
              <a:rPr lang="fr-FR" sz="1800" b="0" i="0" u="none" baseline="0" dirty="0"/>
              <a:t>dollars pour les experts (universitaires) nationaux.</a:t>
            </a:r>
            <a:endParaRPr lang="fr-FR" altLang="en-US" sz="1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75685"/>
          </a:xfrm>
        </p:spPr>
        <p:txBody>
          <a:bodyPr/>
          <a:lstStyle/>
          <a:p>
            <a:pPr algn="l" rtl="0" eaLnBrk="1" hangingPunct="1">
              <a:defRPr/>
            </a:pPr>
            <a:r>
              <a:rPr lang="fr-FR" sz="2400" b="0" i="0" u="none" baseline="0" dirty="0"/>
              <a:t>Projet de recherche de l'Université de Wageningen</a:t>
            </a:r>
            <a:endParaRPr lang="fr-FR" sz="2400" dirty="0"/>
          </a:p>
        </p:txBody>
      </p:sp>
      <p:sp>
        <p:nvSpPr>
          <p:cNvPr id="37892" name="2 Marcador de texto"/>
          <p:cNvSpPr>
            <a:spLocks noGrp="1"/>
          </p:cNvSpPr>
          <p:nvPr>
            <p:ph type="body" sz="quarter" idx="10"/>
          </p:nvPr>
        </p:nvSpPr>
        <p:spPr>
          <a:xfrm>
            <a:off x="420688" y="1425033"/>
            <a:ext cx="8606354" cy="4614259"/>
          </a:xfrm>
        </p:spPr>
        <p:txBody>
          <a:bodyPr/>
          <a:lstStyle/>
          <a:p>
            <a:pPr algn="l" rtl="0" eaLnBrk="1" hangingPunct="1"/>
            <a:r>
              <a:rPr lang="fr-FR" sz="1800" b="0" i="0" u="none" baseline="0" dirty="0"/>
              <a:t>Une série chronologique d'images de SPOT 5 (2007-2011) a </a:t>
            </a:r>
            <a:r>
              <a:rPr lang="fr-FR" sz="1800" b="0" i="0" u="none" baseline="0" dirty="0" smtClean="0"/>
              <a:t>servi à </a:t>
            </a:r>
            <a:r>
              <a:rPr lang="fr-FR" sz="1800" b="0" i="0" u="none" baseline="0" dirty="0"/>
              <a:t>définir les zones faisant l'objet de perturbations durant cette période : cette approche </a:t>
            </a:r>
            <a:r>
              <a:rPr lang="fr-FR" sz="1800" b="0" i="0" u="none" baseline="0" dirty="0" smtClean="0"/>
              <a:t>a permis </a:t>
            </a:r>
            <a:r>
              <a:rPr lang="fr-FR" sz="1800" b="0" i="0" u="none" baseline="0" dirty="0"/>
              <a:t>de comparer les données communautaires associées aux zones de perturbations.</a:t>
            </a:r>
            <a:endParaRPr lang="fr-FR" altLang="en-US" sz="1800" dirty="0" smtClean="0"/>
          </a:p>
          <a:p>
            <a:pPr algn="l" rtl="0" eaLnBrk="1" hangingPunct="1"/>
            <a:r>
              <a:rPr lang="fr-FR" sz="1800" b="0" i="0" u="none" baseline="0" dirty="0"/>
              <a:t>Une corrélation élevée </a:t>
            </a:r>
            <a:r>
              <a:rPr lang="fr-FR" sz="1800" b="0" i="0" u="none" baseline="0" dirty="0" smtClean="0"/>
              <a:t>a été constatée </a:t>
            </a:r>
            <a:r>
              <a:rPr lang="fr-FR" sz="1800" b="0" i="0" u="none" baseline="0" dirty="0"/>
              <a:t>entre, d'une part, les rapports rédigés par les agents de la </a:t>
            </a:r>
            <a:r>
              <a:rPr lang="fr-FR" sz="1800" b="0" i="0" u="none" baseline="0" dirty="0" smtClean="0"/>
              <a:t>collectivité </a:t>
            </a:r>
            <a:r>
              <a:rPr lang="fr-FR" sz="1800" b="0" i="0" u="none" baseline="0" dirty="0"/>
              <a:t>sur l'incidence et le calendrier des perturbations de </a:t>
            </a:r>
            <a:r>
              <a:rPr lang="fr-FR" sz="1800" b="0" i="0" u="none" baseline="0" dirty="0" smtClean="0"/>
              <a:t>petite </a:t>
            </a:r>
            <a:r>
              <a:rPr lang="fr-FR" sz="1800" b="0" i="0" u="none" baseline="0" dirty="0"/>
              <a:t>et </a:t>
            </a:r>
            <a:r>
              <a:rPr lang="fr-FR" sz="1800" b="0" i="0" u="none" baseline="0" dirty="0" smtClean="0"/>
              <a:t>moyenne</a:t>
            </a:r>
            <a:r>
              <a:rPr lang="fr-FR" sz="1800" b="0" i="0" u="none" dirty="0" smtClean="0"/>
              <a:t> ampleur </a:t>
            </a:r>
            <a:r>
              <a:rPr lang="fr-FR" sz="1800" b="0" i="0" u="none" baseline="0" dirty="0" smtClean="0"/>
              <a:t>sur </a:t>
            </a:r>
            <a:r>
              <a:rPr lang="fr-FR" sz="1800" b="0" i="0" u="none" baseline="0" dirty="0"/>
              <a:t>la forêt et, d'autre part, les données figurant sur les images SPOT, même si les </a:t>
            </a:r>
            <a:r>
              <a:rPr lang="fr-FR" sz="1800" b="0" i="0" u="none" baseline="0" dirty="0" smtClean="0"/>
              <a:t>collectivités </a:t>
            </a:r>
            <a:r>
              <a:rPr lang="fr-FR" sz="1800" b="0" i="0" u="none" baseline="0" dirty="0"/>
              <a:t>avaient tendance à sous-estimer les zones forestières touchées par d'importantes perturbations</a:t>
            </a:r>
            <a:r>
              <a:rPr lang="fr-FR" sz="1800" b="0" i="0" u="none" baseline="0" dirty="0" smtClean="0"/>
              <a:t>.</a:t>
            </a:r>
            <a:endParaRPr lang="fr-FR" altLang="en-US" sz="1800" dirty="0" smtClean="0"/>
          </a:p>
          <a:p>
            <a:pPr algn="l" rtl="0" eaLnBrk="1" hangingPunct="1"/>
            <a:r>
              <a:rPr lang="fr-FR" sz="1800" b="0" i="0" u="none" baseline="0" dirty="0"/>
              <a:t>En outre, les </a:t>
            </a:r>
            <a:r>
              <a:rPr lang="fr-FR" sz="1800" b="0" i="0" u="none" baseline="0" dirty="0" smtClean="0"/>
              <a:t>collectivités sont parvenues</a:t>
            </a:r>
            <a:r>
              <a:rPr lang="fr-FR" sz="1800" b="0" i="0" u="none" dirty="0" smtClean="0"/>
              <a:t> à</a:t>
            </a:r>
            <a:r>
              <a:rPr lang="fr-FR" sz="1800" b="0" i="0" u="none" baseline="0" dirty="0" smtClean="0"/>
              <a:t> </a:t>
            </a:r>
            <a:r>
              <a:rPr lang="fr-FR" sz="1800" b="0" i="0" u="none" baseline="0" dirty="0"/>
              <a:t>recenser les zones perturbées par un abattage sélectif, qui ne peuvent être décelées par télédétection.</a:t>
            </a:r>
            <a:endParaRPr lang="fr-FR" altLang="en-US"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75685"/>
          </a:xfrm>
        </p:spPr>
        <p:txBody>
          <a:bodyPr/>
          <a:lstStyle/>
          <a:p>
            <a:pPr algn="l" rtl="0" eaLnBrk="1" hangingPunct="1">
              <a:defRPr/>
            </a:pPr>
            <a:r>
              <a:rPr lang="fr-FR" sz="2400" b="0" i="0" u="none" baseline="0" dirty="0"/>
              <a:t>Projet de recherche de l'Université de Wageningen</a:t>
            </a:r>
            <a:endParaRPr lang="fr-FR" sz="2400" dirty="0"/>
          </a:p>
        </p:txBody>
      </p:sp>
      <p:sp>
        <p:nvSpPr>
          <p:cNvPr id="38916" name="2 Marcador de texto"/>
          <p:cNvSpPr>
            <a:spLocks noGrp="1"/>
          </p:cNvSpPr>
          <p:nvPr>
            <p:ph type="body" sz="quarter" idx="10"/>
          </p:nvPr>
        </p:nvSpPr>
        <p:spPr>
          <a:xfrm>
            <a:off x="420688" y="1473925"/>
            <a:ext cx="8212949" cy="4748893"/>
          </a:xfrm>
        </p:spPr>
        <p:txBody>
          <a:bodyPr/>
          <a:lstStyle/>
          <a:p>
            <a:pPr algn="l" rtl="0" eaLnBrk="1" hangingPunct="1">
              <a:lnSpc>
                <a:spcPct val="100000"/>
              </a:lnSpc>
            </a:pPr>
            <a:r>
              <a:rPr lang="fr-FR" sz="2000" b="0" i="0" u="none" baseline="0" dirty="0"/>
              <a:t>Une conclusion importante de cette étude est que </a:t>
            </a:r>
            <a:r>
              <a:rPr lang="fr-FR" sz="2000" b="0" i="0" u="none" baseline="0" dirty="0" smtClean="0"/>
              <a:t>même </a:t>
            </a:r>
            <a:r>
              <a:rPr lang="fr-FR" sz="2000" b="0" i="0" u="none" baseline="0" dirty="0"/>
              <a:t>l'imagerie haute résolution (SPOT 5) ne permet pas de repérer toutes les perturbations ; par conséquent, une information locale, </a:t>
            </a:r>
            <a:r>
              <a:rPr lang="fr-FR" sz="2000" b="0" i="0" u="none" baseline="0" dirty="0" smtClean="0"/>
              <a:t>recueillie </a:t>
            </a:r>
            <a:r>
              <a:rPr lang="fr-FR" sz="2000" b="0" i="1" u="none" baseline="0" dirty="0" smtClean="0"/>
              <a:t>in </a:t>
            </a:r>
            <a:r>
              <a:rPr lang="fr-FR" sz="2000" b="0" i="1" u="none" baseline="0" dirty="0"/>
              <a:t>situ</a:t>
            </a:r>
            <a:r>
              <a:rPr lang="fr-FR" sz="2000" b="0" i="0" u="none" baseline="0" dirty="0"/>
              <a:t>, revêt une importance capitale.</a:t>
            </a:r>
            <a:endParaRPr lang="fr-FR" altLang="en-US" sz="2000" dirty="0" smtClean="0"/>
          </a:p>
          <a:p>
            <a:pPr algn="l" rtl="0" eaLnBrk="1" hangingPunct="1">
              <a:lnSpc>
                <a:spcPct val="100000"/>
              </a:lnSpc>
            </a:pPr>
            <a:r>
              <a:rPr lang="fr-FR" sz="2000" b="0" i="0" u="none" baseline="0" dirty="0"/>
              <a:t>Cette constatation souligne le besoin de se doter de systèmes d'information qui </a:t>
            </a:r>
            <a:r>
              <a:rPr lang="fr-FR" sz="2000" b="0" i="0" u="none" baseline="0" dirty="0" smtClean="0"/>
              <a:t>allient </a:t>
            </a:r>
            <a:r>
              <a:rPr lang="fr-FR" sz="2000" b="0" i="0" u="none" baseline="0" dirty="0"/>
              <a:t>les données collectées localement et les informations recueillies par télédétection.</a:t>
            </a:r>
            <a:endParaRPr lang="fr-FR" altLang="en-US" sz="2000" dirty="0" smtClean="0"/>
          </a:p>
          <a:p>
            <a:pPr eaLnBrk="1" hangingPunct="1">
              <a:lnSpc>
                <a:spcPct val="100000"/>
              </a:lnSpc>
            </a:pPr>
            <a:r>
              <a:rPr lang="fr-FR" sz="2000" b="0" i="0" u="none" baseline="0" dirty="0" smtClean="0"/>
              <a:t>De </a:t>
            </a:r>
            <a:r>
              <a:rPr lang="fr-FR" sz="2000" b="0" i="0" u="none" baseline="0" dirty="0"/>
              <a:t>plus amples informations sur </a:t>
            </a:r>
            <a:r>
              <a:rPr lang="fr-FR" sz="2000" b="0" i="0" u="none" baseline="0" dirty="0" smtClean="0"/>
              <a:t>ce</a:t>
            </a:r>
            <a:r>
              <a:rPr lang="fr-FR" sz="2000" b="0" i="0" u="none" dirty="0" smtClean="0"/>
              <a:t> </a:t>
            </a:r>
            <a:r>
              <a:rPr lang="fr-FR" sz="2000" b="0" i="0" u="none" baseline="0" dirty="0" smtClean="0"/>
              <a:t>projet </a:t>
            </a:r>
            <a:r>
              <a:rPr lang="fr-FR" sz="2000" b="0" i="0" u="none" baseline="0" dirty="0"/>
              <a:t>sont disponibles dans : </a:t>
            </a:r>
            <a:r>
              <a:rPr lang="es-MX" altLang="en-US" sz="1800" dirty="0" err="1"/>
              <a:t>Pratihast</a:t>
            </a:r>
            <a:r>
              <a:rPr lang="es-MX" altLang="en-US" sz="1800" dirty="0"/>
              <a:t> et al. (2013) Mobile </a:t>
            </a:r>
            <a:r>
              <a:rPr lang="es-MX" altLang="en-US" sz="1800" dirty="0" err="1"/>
              <a:t>devices</a:t>
            </a:r>
            <a:r>
              <a:rPr lang="es-MX" altLang="en-US" sz="1800" dirty="0"/>
              <a:t> </a:t>
            </a:r>
            <a:r>
              <a:rPr lang="es-MX" altLang="en-US" sz="1800" dirty="0" err="1"/>
              <a:t>for</a:t>
            </a:r>
            <a:r>
              <a:rPr lang="es-MX" altLang="en-US" sz="1800" dirty="0"/>
              <a:t> </a:t>
            </a:r>
            <a:r>
              <a:rPr lang="es-MX" altLang="en-US" sz="1800" dirty="0" err="1"/>
              <a:t>community-based</a:t>
            </a:r>
            <a:r>
              <a:rPr lang="es-MX" altLang="en-US" sz="1800" dirty="0"/>
              <a:t> </a:t>
            </a:r>
            <a:r>
              <a:rPr lang="es-MX" altLang="en-US" sz="1800" dirty="0" err="1"/>
              <a:t>REDD</a:t>
            </a:r>
            <a:r>
              <a:rPr lang="es-MX" altLang="en-US" sz="1800" dirty="0"/>
              <a:t>+ </a:t>
            </a:r>
            <a:r>
              <a:rPr lang="es-MX" altLang="en-US" sz="1800" dirty="0" err="1"/>
              <a:t>monitoring</a:t>
            </a:r>
            <a:r>
              <a:rPr lang="es-MX" altLang="en-US" sz="1800" dirty="0"/>
              <a:t>: a case </a:t>
            </a:r>
            <a:r>
              <a:rPr lang="es-MX" altLang="en-US" sz="1800" dirty="0" err="1"/>
              <a:t>study</a:t>
            </a:r>
            <a:r>
              <a:rPr lang="es-MX" altLang="en-US" sz="1800" dirty="0"/>
              <a:t> </a:t>
            </a:r>
            <a:r>
              <a:rPr lang="es-MX" altLang="en-US" sz="1800" dirty="0" err="1"/>
              <a:t>for</a:t>
            </a:r>
            <a:r>
              <a:rPr lang="es-MX" altLang="en-US" sz="1800" dirty="0"/>
              <a:t> Central Vietnam.  </a:t>
            </a:r>
            <a:r>
              <a:rPr lang="es-MX" altLang="en-US" sz="1800" i="1" dirty="0" err="1"/>
              <a:t>Sensors</a:t>
            </a:r>
            <a:r>
              <a:rPr lang="es-MX" altLang="en-US" sz="1800" dirty="0"/>
              <a:t> 13, 21-38 </a:t>
            </a:r>
            <a:r>
              <a:rPr lang="fr-FR" sz="1800" b="0" i="0" u="none" baseline="0" dirty="0" smtClean="0"/>
              <a:t>(libre d’accès à l’adresse http</a:t>
            </a:r>
            <a:r>
              <a:rPr lang="fr-FR" sz="1800" b="0" i="0" u="none" baseline="0" dirty="0"/>
              <a:t>://www.mdpi.com/1424-8220/13/1/21)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840125"/>
          </a:xfrm>
        </p:spPr>
        <p:txBody>
          <a:bodyPr/>
          <a:lstStyle/>
          <a:p>
            <a:pPr lvl="1" algn="l" rtl="0" eaLnBrk="1" hangingPunct="1">
              <a:defRPr/>
            </a:pPr>
            <a:r>
              <a:rPr lang="fr-FR" b="0" i="0" u="none" baseline="0" dirty="0" smtClean="0"/>
              <a:t>Projet pilote </a:t>
            </a:r>
            <a:r>
              <a:rPr lang="fr-FR" b="0" i="0" u="none" baseline="0" dirty="0"/>
              <a:t>soutenu par la SNV</a:t>
            </a:r>
            <a:endParaRPr lang="fr-FR" dirty="0"/>
          </a:p>
        </p:txBody>
      </p:sp>
      <p:sp>
        <p:nvSpPr>
          <p:cNvPr id="39940" name="2 Marcador de texto"/>
          <p:cNvSpPr>
            <a:spLocks noGrp="1"/>
          </p:cNvSpPr>
          <p:nvPr>
            <p:ph type="body" sz="quarter" idx="10"/>
          </p:nvPr>
        </p:nvSpPr>
        <p:spPr>
          <a:xfrm>
            <a:off x="580183" y="1131734"/>
            <a:ext cx="8138521" cy="4854396"/>
          </a:xfrm>
        </p:spPr>
        <p:txBody>
          <a:bodyPr/>
          <a:lstStyle/>
          <a:p>
            <a:pPr algn="l" rtl="0" eaLnBrk="1" hangingPunct="1"/>
            <a:r>
              <a:rPr lang="fr-FR" b="0" i="0" u="none" baseline="0" dirty="0"/>
              <a:t>La SNV </a:t>
            </a:r>
            <a:r>
              <a:rPr lang="fr-FR" b="0" i="0" u="none" baseline="0" dirty="0" smtClean="0"/>
              <a:t>a collaboré </a:t>
            </a:r>
            <a:r>
              <a:rPr lang="fr-FR" b="0" i="0" u="none" baseline="0" dirty="0"/>
              <a:t>avec des partenaires locaux au Viet Nam </a:t>
            </a:r>
            <a:r>
              <a:rPr lang="fr-FR" b="0" i="0" u="none" baseline="0" dirty="0" smtClean="0"/>
              <a:t>à la mise en place d’un </a:t>
            </a:r>
            <a:r>
              <a:rPr lang="fr-FR" dirty="0"/>
              <a:t>p</a:t>
            </a:r>
            <a:r>
              <a:rPr lang="fr-FR" b="0" i="0" u="none" baseline="0" dirty="0" smtClean="0"/>
              <a:t>rojet pilote </a:t>
            </a:r>
            <a:r>
              <a:rPr lang="fr-FR" b="0" i="0" u="none" baseline="0" dirty="0"/>
              <a:t>de surveillance participative REDD+. </a:t>
            </a:r>
            <a:r>
              <a:rPr lang="fr-FR" b="0" i="0" u="none" baseline="0" dirty="0" smtClean="0"/>
              <a:t>Les</a:t>
            </a:r>
            <a:r>
              <a:rPr lang="fr-FR" b="0" i="0" u="none" dirty="0" smtClean="0"/>
              <a:t> parties prenantes sont </a:t>
            </a:r>
            <a:r>
              <a:rPr lang="fr-FR" dirty="0" smtClean="0"/>
              <a:t>les suivantes </a:t>
            </a:r>
            <a:r>
              <a:rPr lang="fr-FR" b="0" i="0" u="none" baseline="0" dirty="0" smtClean="0"/>
              <a:t>:</a:t>
            </a:r>
            <a:endParaRPr lang="fr-FR" b="0" i="0" u="none" baseline="0" dirty="0"/>
          </a:p>
          <a:p>
            <a:pPr lvl="1" algn="l" rtl="0" eaLnBrk="1" hangingPunct="1">
              <a:lnSpc>
                <a:spcPts val="2000"/>
              </a:lnSpc>
            </a:pPr>
            <a:r>
              <a:rPr lang="fr-FR" sz="1800" dirty="0"/>
              <a:t>M</a:t>
            </a:r>
            <a:r>
              <a:rPr lang="fr-FR" sz="1800" b="0" i="0" u="none" baseline="0" dirty="0" smtClean="0"/>
              <a:t>inistère </a:t>
            </a:r>
            <a:r>
              <a:rPr lang="fr-FR" sz="1800" b="0" i="0" u="none" baseline="0" dirty="0"/>
              <a:t>de </a:t>
            </a:r>
            <a:r>
              <a:rPr lang="fr-FR" sz="1800" b="0" i="0" u="none" baseline="0" dirty="0" smtClean="0"/>
              <a:t>l’Agriculture </a:t>
            </a:r>
            <a:r>
              <a:rPr lang="fr-FR" sz="1800" b="0" i="0" u="none" baseline="0" dirty="0"/>
              <a:t>et du </a:t>
            </a:r>
            <a:r>
              <a:rPr lang="fr-FR" sz="1800" b="0" i="0" u="none" baseline="0" dirty="0" smtClean="0"/>
              <a:t>Développement rural</a:t>
            </a:r>
            <a:endParaRPr lang="fr-FR" altLang="en-US" sz="1800" dirty="0" smtClean="0"/>
          </a:p>
          <a:p>
            <a:pPr lvl="1" algn="l" rtl="0" eaLnBrk="1" hangingPunct="1">
              <a:lnSpc>
                <a:spcPts val="2000"/>
              </a:lnSpc>
            </a:pPr>
            <a:r>
              <a:rPr lang="fr-FR" sz="1800" b="0" i="0" u="none" baseline="0" dirty="0" smtClean="0"/>
              <a:t>Parc </a:t>
            </a:r>
            <a:r>
              <a:rPr lang="fr-FR" sz="1800" b="0" i="0" u="none" baseline="0" dirty="0"/>
              <a:t>national Cat </a:t>
            </a:r>
            <a:r>
              <a:rPr lang="fr-FR" sz="1800" b="0" i="0" u="none" baseline="0" dirty="0" smtClean="0"/>
              <a:t>Tien</a:t>
            </a:r>
            <a:endParaRPr lang="fr-FR" sz="1800" b="0" i="0" u="none" baseline="0" dirty="0"/>
          </a:p>
          <a:p>
            <a:pPr lvl="1" algn="l" rtl="0" eaLnBrk="1" hangingPunct="1">
              <a:lnSpc>
                <a:spcPts val="2000"/>
              </a:lnSpc>
            </a:pPr>
            <a:r>
              <a:rPr lang="fr-FR" sz="1800" dirty="0"/>
              <a:t>S</a:t>
            </a:r>
            <a:r>
              <a:rPr lang="fr-FR" sz="1800" b="0" i="0" u="none" baseline="0" dirty="0" smtClean="0"/>
              <a:t>ociété </a:t>
            </a:r>
            <a:r>
              <a:rPr lang="fr-FR" sz="1800" b="0" i="0" u="none" baseline="0" dirty="0"/>
              <a:t>d'exploitation forestière </a:t>
            </a:r>
            <a:r>
              <a:rPr lang="fr-FR" sz="1800" b="0" i="0" u="none" baseline="0" dirty="0" err="1"/>
              <a:t>Loc</a:t>
            </a:r>
            <a:r>
              <a:rPr lang="fr-FR" sz="1800" b="0" i="0" u="none" baseline="0" dirty="0"/>
              <a:t> </a:t>
            </a:r>
            <a:r>
              <a:rPr lang="fr-FR" sz="1800" b="0" i="0" u="none" baseline="0" dirty="0" smtClean="0"/>
              <a:t>Bac</a:t>
            </a:r>
            <a:endParaRPr lang="fr-FR" sz="1800" b="0" i="0" u="none" baseline="0" dirty="0"/>
          </a:p>
          <a:p>
            <a:pPr lvl="1" algn="l" rtl="0" eaLnBrk="1" hangingPunct="1">
              <a:lnSpc>
                <a:spcPts val="2000"/>
              </a:lnSpc>
            </a:pPr>
            <a:r>
              <a:rPr lang="fr-FR" sz="1800" dirty="0"/>
              <a:t>S</a:t>
            </a:r>
            <a:r>
              <a:rPr lang="fr-FR" sz="1800" b="0" i="0" u="none" baseline="0" dirty="0" smtClean="0"/>
              <a:t>ociété </a:t>
            </a:r>
            <a:r>
              <a:rPr lang="fr-FR" sz="1800" b="0" i="0" u="none" baseline="0" dirty="0"/>
              <a:t>d'exportation forestière Bao </a:t>
            </a:r>
            <a:r>
              <a:rPr lang="fr-FR" sz="1800" b="0" i="0" u="none" baseline="0" dirty="0" err="1" smtClean="0"/>
              <a:t>Lam</a:t>
            </a:r>
            <a:endParaRPr lang="fr-FR" sz="1800" b="0" i="0" u="none" baseline="0" dirty="0"/>
          </a:p>
          <a:p>
            <a:pPr lvl="1" algn="l" rtl="0" eaLnBrk="1" hangingPunct="1">
              <a:lnSpc>
                <a:spcPts val="2000"/>
              </a:lnSpc>
            </a:pPr>
            <a:r>
              <a:rPr lang="fr-FR" sz="1800" dirty="0" smtClean="0"/>
              <a:t>Direction </a:t>
            </a:r>
            <a:r>
              <a:rPr lang="fr-FR" sz="1800" b="0" i="0" u="none" baseline="0" dirty="0" smtClean="0"/>
              <a:t>de </a:t>
            </a:r>
            <a:r>
              <a:rPr lang="fr-FR" sz="1800" b="0" i="0" u="none" baseline="0" dirty="0"/>
              <a:t>protection des forêts du district de </a:t>
            </a:r>
            <a:r>
              <a:rPr lang="fr-FR" sz="1800" b="0" i="0" u="none" baseline="0" dirty="0" smtClean="0"/>
              <a:t>Bao </a:t>
            </a:r>
            <a:r>
              <a:rPr lang="fr-FR" sz="1800" b="0" i="0" u="none" baseline="0" dirty="0" err="1" smtClean="0"/>
              <a:t>Lam</a:t>
            </a:r>
            <a:endParaRPr lang="fr-FR" altLang="en-US" sz="1800" dirty="0" smtClean="0"/>
          </a:p>
          <a:p>
            <a:pPr lvl="1" algn="l" rtl="0" eaLnBrk="1" hangingPunct="1">
              <a:lnSpc>
                <a:spcPts val="2000"/>
              </a:lnSpc>
            </a:pPr>
            <a:r>
              <a:rPr lang="fr-FR" sz="1800" dirty="0"/>
              <a:t>C</a:t>
            </a:r>
            <a:r>
              <a:rPr lang="fr-FR" sz="1800" b="0" i="0" u="none" baseline="0" dirty="0" smtClean="0"/>
              <a:t>ommunes </a:t>
            </a:r>
            <a:r>
              <a:rPr lang="fr-FR" sz="1800" b="0" i="0" u="none" baseline="0" dirty="0"/>
              <a:t>de </a:t>
            </a:r>
            <a:r>
              <a:rPr lang="fr-FR" sz="1800" b="0" i="0" u="none" baseline="0" dirty="0" err="1"/>
              <a:t>Loc</a:t>
            </a:r>
            <a:r>
              <a:rPr lang="fr-FR" sz="1800" b="0" i="0" u="none" baseline="0" dirty="0"/>
              <a:t> </a:t>
            </a:r>
            <a:r>
              <a:rPr lang="fr-FR" sz="1800" b="0" i="0" u="none" baseline="0" dirty="0" err="1"/>
              <a:t>Lam</a:t>
            </a:r>
            <a:r>
              <a:rPr lang="fr-FR" sz="1800" b="0" i="0" u="none" baseline="0" dirty="0"/>
              <a:t>, de </a:t>
            </a:r>
            <a:r>
              <a:rPr lang="fr-FR" sz="1800" b="0" i="0" u="none" baseline="0" dirty="0" err="1"/>
              <a:t>Loc</a:t>
            </a:r>
            <a:r>
              <a:rPr lang="fr-FR" sz="1800" b="0" i="0" u="none" baseline="0" dirty="0"/>
              <a:t> Bac et de </a:t>
            </a:r>
            <a:r>
              <a:rPr lang="fr-FR" sz="1800" b="0" i="0" u="none" baseline="0" dirty="0" err="1"/>
              <a:t>Loc</a:t>
            </a:r>
            <a:r>
              <a:rPr lang="fr-FR" sz="1800" b="0" i="0" u="none" baseline="0" dirty="0"/>
              <a:t> Bao, dans le district de Bao </a:t>
            </a:r>
            <a:r>
              <a:rPr lang="fr-FR" sz="1800" b="0" i="0" u="none" baseline="0" dirty="0" err="1" smtClean="0"/>
              <a:t>Lam</a:t>
            </a:r>
            <a:endParaRPr lang="fr-FR" altLang="en-US" sz="1800" dirty="0" smtClean="0"/>
          </a:p>
          <a:p>
            <a:pPr lvl="1" algn="l" rtl="0" eaLnBrk="1" hangingPunct="1">
              <a:lnSpc>
                <a:spcPts val="2000"/>
              </a:lnSpc>
            </a:pPr>
            <a:r>
              <a:rPr lang="fr-FR" sz="1800" dirty="0"/>
              <a:t>C</a:t>
            </a:r>
            <a:r>
              <a:rPr lang="fr-FR" sz="1800" b="0" i="0" u="none" baseline="0" dirty="0" smtClean="0"/>
              <a:t>ommune </a:t>
            </a:r>
            <a:r>
              <a:rPr lang="fr-FR" sz="1800" b="0" i="0" u="none" baseline="0" dirty="0"/>
              <a:t>de The </a:t>
            </a:r>
            <a:r>
              <a:rPr lang="fr-FR" sz="1800" b="0" i="0" u="none" baseline="0" dirty="0" err="1"/>
              <a:t>Quoc</a:t>
            </a:r>
            <a:r>
              <a:rPr lang="fr-FR" sz="1800" b="0" i="0" u="none" baseline="0" dirty="0"/>
              <a:t> </a:t>
            </a:r>
            <a:r>
              <a:rPr lang="fr-FR" sz="1800" b="0" i="0" u="none" baseline="0" dirty="0" err="1"/>
              <a:t>Oai</a:t>
            </a:r>
            <a:r>
              <a:rPr lang="fr-FR" sz="1800" b="0" i="0" u="none" baseline="0" dirty="0"/>
              <a:t> dans le district de Da </a:t>
            </a:r>
            <a:r>
              <a:rPr lang="fr-FR" sz="1800" b="0" i="0" u="none" baseline="0" dirty="0" smtClean="0"/>
              <a:t>Teh</a:t>
            </a:r>
            <a:endParaRPr lang="fr-FR" altLang="en-US" sz="1800" dirty="0" smtClean="0"/>
          </a:p>
          <a:p>
            <a:pPr algn="l" rtl="0" eaLnBrk="1" hangingPunct="1"/>
            <a:endParaRPr lang="fr-FR"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840125"/>
          </a:xfrm>
        </p:spPr>
        <p:txBody>
          <a:bodyPr/>
          <a:lstStyle/>
          <a:p>
            <a:pPr algn="l" rtl="0" eaLnBrk="1" hangingPunct="1">
              <a:defRPr/>
            </a:pPr>
            <a:r>
              <a:rPr lang="fr-FR" b="0" i="0" u="none" baseline="0" dirty="0" smtClean="0"/>
              <a:t>Projet pilote </a:t>
            </a:r>
            <a:r>
              <a:rPr lang="fr-FR" b="0" i="0" u="none" baseline="0" dirty="0"/>
              <a:t>soutenu par la SNV</a:t>
            </a:r>
            <a:endParaRPr lang="fr-FR" dirty="0"/>
          </a:p>
        </p:txBody>
      </p:sp>
      <p:sp>
        <p:nvSpPr>
          <p:cNvPr id="40964" name="2 Marcador de texto"/>
          <p:cNvSpPr>
            <a:spLocks noGrp="1"/>
          </p:cNvSpPr>
          <p:nvPr>
            <p:ph type="body" sz="quarter" idx="10"/>
          </p:nvPr>
        </p:nvSpPr>
        <p:spPr>
          <a:xfrm>
            <a:off x="420688" y="1520825"/>
            <a:ext cx="8521700" cy="4001201"/>
          </a:xfrm>
        </p:spPr>
        <p:txBody>
          <a:bodyPr/>
          <a:lstStyle/>
          <a:p>
            <a:pPr algn="l" rtl="0" eaLnBrk="1" hangingPunct="1"/>
            <a:r>
              <a:rPr lang="fr-FR" b="0" i="0" u="none" baseline="0" dirty="0"/>
              <a:t>Le </a:t>
            </a:r>
            <a:r>
              <a:rPr lang="fr-FR" dirty="0"/>
              <a:t>p</a:t>
            </a:r>
            <a:r>
              <a:rPr lang="fr-FR" b="0" i="0" u="none" baseline="0" dirty="0" smtClean="0"/>
              <a:t>rojet pilote </a:t>
            </a:r>
            <a:r>
              <a:rPr lang="fr-FR" b="0" i="0" u="none" baseline="0" dirty="0"/>
              <a:t>a débuté en 2012.</a:t>
            </a:r>
          </a:p>
          <a:p>
            <a:pPr algn="l" rtl="0" eaLnBrk="1" hangingPunct="1"/>
            <a:r>
              <a:rPr lang="fr-FR" b="0" i="0" u="none" baseline="0" dirty="0"/>
              <a:t>Onze équipes locales de surveillance et une équipe technique provinciale ont été </a:t>
            </a:r>
            <a:r>
              <a:rPr lang="fr-FR" b="0" i="0" u="none" baseline="0" dirty="0" smtClean="0"/>
              <a:t>mises </a:t>
            </a:r>
            <a:r>
              <a:rPr lang="fr-FR" b="0" i="0" u="none" baseline="0" dirty="0"/>
              <a:t>sur pied.</a:t>
            </a:r>
          </a:p>
          <a:p>
            <a:pPr algn="l" rtl="0" eaLnBrk="1" hangingPunct="1"/>
            <a:r>
              <a:rPr lang="fr-FR" b="0" i="0" u="none" baseline="0" dirty="0"/>
              <a:t>Chaque équipe est constituée d'un technicien représentant d'une société forestière publique, du parc national Cat Tien, du District </a:t>
            </a:r>
            <a:r>
              <a:rPr lang="fr-FR" b="0" i="0" u="none" baseline="0" dirty="0" err="1"/>
              <a:t>SFPD</a:t>
            </a:r>
            <a:r>
              <a:rPr lang="fr-FR" b="0" i="0" u="none" baseline="0" dirty="0"/>
              <a:t> ou des Comités populaires communaux ainsi que des populations locales. </a:t>
            </a:r>
          </a:p>
          <a:p>
            <a:pPr algn="l" rtl="0" eaLnBrk="1" hangingPunct="1"/>
            <a:r>
              <a:rPr lang="fr-FR" b="0" i="0" u="none" baseline="0" dirty="0"/>
              <a:t>Les équipes couvrent quatre communes dans deux districts différents de </a:t>
            </a:r>
            <a:r>
              <a:rPr lang="fr-FR" b="0" i="0" u="none" baseline="0" dirty="0" err="1"/>
              <a:t>Lam</a:t>
            </a:r>
            <a:r>
              <a:rPr lang="fr-FR" b="0" i="0" u="none" baseline="0" dirty="0"/>
              <a:t> Dong, une province des hauts plateaux du centre du </a:t>
            </a:r>
            <a:r>
              <a:rPr lang="fr-FR" b="0" i="0" u="none" baseline="0" dirty="0" smtClean="0"/>
              <a:t>Viet Nam</a:t>
            </a:r>
            <a:r>
              <a:rPr lang="fr-FR" b="0" i="0" u="none" baseline="0" dirty="0"/>
              <a:t>.</a:t>
            </a:r>
            <a:endParaRPr lang="fr-FR"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algn="l" rtl="0" eaLnBrk="1" hangingPunct="1">
              <a:defRPr/>
            </a:pPr>
            <a:r>
              <a:rPr lang="fr-FR" b="0" i="0" u="none" baseline="0"/>
              <a:t>Équipe de surveillance</a:t>
            </a:r>
            <a:endParaRPr lang="fr-FR" dirty="0"/>
          </a:p>
        </p:txBody>
      </p:sp>
      <p:pic>
        <p:nvPicPr>
          <p:cNvPr id="41989" name="3 Imagen" descr="http://m.snvworld.org/sites/www.snvworld.org/files/styles/middenkolom/public/tekstpagina/beeld/dsc_0443.jpg?itok=Xzkd17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13" y="1211388"/>
            <a:ext cx="7113587"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840125"/>
          </a:xfrm>
        </p:spPr>
        <p:txBody>
          <a:bodyPr/>
          <a:lstStyle/>
          <a:p>
            <a:pPr algn="l" rtl="0" eaLnBrk="1" hangingPunct="1">
              <a:defRPr/>
            </a:pPr>
            <a:r>
              <a:rPr lang="fr-FR" b="0" i="0" u="none" baseline="0" dirty="0" smtClean="0"/>
              <a:t>Projet pilote </a:t>
            </a:r>
            <a:r>
              <a:rPr lang="fr-FR" b="0" i="0" u="none" baseline="0" dirty="0"/>
              <a:t>soutenu par la SNV</a:t>
            </a:r>
            <a:endParaRPr lang="fr-FR" dirty="0"/>
          </a:p>
        </p:txBody>
      </p:sp>
      <p:sp>
        <p:nvSpPr>
          <p:cNvPr id="43012" name="2 Marcador de texto"/>
          <p:cNvSpPr>
            <a:spLocks noGrp="1"/>
          </p:cNvSpPr>
          <p:nvPr>
            <p:ph type="body" sz="quarter" idx="10"/>
          </p:nvPr>
        </p:nvSpPr>
        <p:spPr>
          <a:xfrm>
            <a:off x="420687" y="1059247"/>
            <a:ext cx="8436233" cy="4980046"/>
          </a:xfrm>
        </p:spPr>
        <p:txBody>
          <a:bodyPr/>
          <a:lstStyle/>
          <a:p>
            <a:pPr algn="l" rtl="0" eaLnBrk="1" hangingPunct="1">
              <a:lnSpc>
                <a:spcPts val="2200"/>
              </a:lnSpc>
            </a:pPr>
            <a:r>
              <a:rPr lang="fr-FR" sz="1800" b="0" i="0" u="none" baseline="0" dirty="0"/>
              <a:t>Les équipes locales de surveillance ont été formées à l'utilisation du matériel nécessaire, au recensement des parcelles d'échantillonnage, ainsi qu'aux opérations de mesure et de consignation de données.</a:t>
            </a:r>
          </a:p>
          <a:p>
            <a:pPr algn="l" rtl="0" eaLnBrk="1" hangingPunct="1">
              <a:lnSpc>
                <a:spcPts val="2200"/>
              </a:lnSpc>
              <a:spcBef>
                <a:spcPts val="600"/>
              </a:spcBef>
            </a:pPr>
            <a:r>
              <a:rPr lang="fr-FR" sz="1800" b="0" i="0" u="none" baseline="0" dirty="0"/>
              <a:t>Chaque équipe reçoit des </a:t>
            </a:r>
            <a:r>
              <a:rPr lang="fr-FR" sz="1800" b="0" i="0" u="none" baseline="0" dirty="0" smtClean="0"/>
              <a:t>fiches de données, </a:t>
            </a:r>
            <a:r>
              <a:rPr lang="fr-FR" sz="1800" b="0" i="0" u="none" baseline="0" dirty="0"/>
              <a:t>une carte du couvert forestier, un récepteur GPS, un clinomètre, un ruban forestier, des cordes de bornage, un marteau et des clous, des étiquettes, un hamac, des sacs à dos, un couteau, etc. ainsi qu'un manuel </a:t>
            </a:r>
            <a:r>
              <a:rPr lang="fr-FR" sz="1800" b="0" i="0" u="none" baseline="0" dirty="0" smtClean="0"/>
              <a:t>PCM</a:t>
            </a:r>
            <a:r>
              <a:rPr lang="fr-FR" sz="1800" dirty="0"/>
              <a:t> </a:t>
            </a:r>
            <a:r>
              <a:rPr lang="fr-FR" sz="1800" b="0" i="0" u="none" baseline="0" dirty="0" smtClean="0"/>
              <a:t>spécialement </a:t>
            </a:r>
            <a:r>
              <a:rPr lang="fr-FR" sz="1800" b="0" i="0" u="none" baseline="0" dirty="0"/>
              <a:t>élaboré pour cet exercice </a:t>
            </a:r>
            <a:r>
              <a:rPr lang="fr-FR" sz="1800" b="0" i="0" u="none" baseline="0" dirty="0" smtClean="0"/>
              <a:t>et disponible à l’adresse </a:t>
            </a:r>
            <a:r>
              <a:rPr lang="fr-FR" sz="1800" b="0" i="0" u="none" baseline="0" dirty="0" smtClean="0">
                <a:hlinkClick r:id="rId2"/>
              </a:rPr>
              <a:t>http</a:t>
            </a:r>
            <a:r>
              <a:rPr lang="fr-FR" sz="1800" b="0" i="0" u="none" baseline="0" dirty="0">
                <a:hlinkClick r:id="rId2"/>
              </a:rPr>
              <a:t>://</a:t>
            </a:r>
            <a:r>
              <a:rPr lang="fr-FR" sz="1800" b="0" i="0" u="sng" baseline="0" dirty="0" smtClean="0">
                <a:hlinkClick r:id="rId2"/>
              </a:rPr>
              <a:t>www.snvworld.org/en/redd/publications/participatory-carbon-monitoring-manual-for-local-people</a:t>
            </a:r>
            <a:r>
              <a:rPr lang="fr-FR" sz="1800" b="0" i="0" baseline="0" dirty="0" smtClean="0"/>
              <a:t>.</a:t>
            </a:r>
            <a:r>
              <a:rPr lang="fr-FR" sz="1800" u="sng" dirty="0"/>
              <a:t/>
            </a:r>
            <a:br>
              <a:rPr lang="fr-FR" sz="1800" u="sng" dirty="0"/>
            </a:br>
            <a:endParaRPr lang="fr-FR" altLang="en-US" sz="1800" u="sng" dirty="0" smtClean="0"/>
          </a:p>
          <a:p>
            <a:pPr lvl="1" algn="l" rtl="0" eaLnBrk="1" hangingPunct="1">
              <a:lnSpc>
                <a:spcPts val="2200"/>
              </a:lnSpc>
              <a:spcBef>
                <a:spcPts val="0"/>
              </a:spcBef>
            </a:pPr>
            <a:r>
              <a:rPr lang="fr-FR" sz="1800" b="0" i="1" u="sng" baseline="0" dirty="0"/>
              <a:t>NOTONS que </a:t>
            </a:r>
            <a:r>
              <a:rPr lang="fr-FR" sz="1800" b="0" i="1" u="sng" baseline="0" dirty="0" smtClean="0"/>
              <a:t>ce projet</a:t>
            </a:r>
            <a:r>
              <a:rPr lang="fr-FR" sz="1800" b="0" i="1" u="sng" baseline="0" dirty="0"/>
              <a:t>, contrairement aux autres, ne prévoyait pas l'utilisation </a:t>
            </a:r>
            <a:r>
              <a:rPr lang="fr-FR" sz="1800" b="0" i="1" u="sng" baseline="0" dirty="0" smtClean="0"/>
              <a:t>d’appareils</a:t>
            </a:r>
            <a:r>
              <a:rPr lang="fr-FR" sz="1800" b="0" i="1" u="sng" dirty="0" smtClean="0"/>
              <a:t> </a:t>
            </a:r>
            <a:r>
              <a:rPr lang="fr-FR" sz="1800" b="0" i="1" u="sng" baseline="0" dirty="0" smtClean="0"/>
              <a:t>électroniques </a:t>
            </a:r>
            <a:r>
              <a:rPr lang="fr-FR" sz="1800" b="0" i="1" u="sng" baseline="0" dirty="0"/>
              <a:t>portatifs pour la collecte de données</a:t>
            </a:r>
            <a:r>
              <a:rPr lang="fr-FR" sz="1800" b="0" baseline="0" dirty="0"/>
              <a:t>.</a:t>
            </a:r>
          </a:p>
          <a:p>
            <a:pPr lvl="1" algn="l" rtl="0" eaLnBrk="1" hangingPunct="1">
              <a:lnSpc>
                <a:spcPts val="2200"/>
              </a:lnSpc>
              <a:spcBef>
                <a:spcPts val="500"/>
              </a:spcBef>
            </a:pPr>
            <a:r>
              <a:rPr lang="fr-FR" sz="1800" b="0" i="1" u="sng" baseline="0" dirty="0"/>
              <a:t>NOTONS aussi qu'il ne se proposait pas de lier les données locales à celles stockées à des niveaux plus </a:t>
            </a:r>
            <a:r>
              <a:rPr lang="fr-FR" sz="1800" b="0" i="1" u="sng" baseline="0" dirty="0" smtClean="0"/>
              <a:t>élevés et </a:t>
            </a:r>
            <a:r>
              <a:rPr lang="fr-FR" sz="1800" b="0" i="1" u="sng" baseline="0" dirty="0" err="1" smtClean="0"/>
              <a:t>receuillies</a:t>
            </a:r>
            <a:r>
              <a:rPr lang="fr-FR" sz="1800" b="0" i="1" u="sng" baseline="0" dirty="0" smtClean="0"/>
              <a:t> par </a:t>
            </a:r>
            <a:r>
              <a:rPr lang="fr-FR" sz="1800" b="0" i="1" u="sng" baseline="0" dirty="0"/>
              <a:t>télédétection</a:t>
            </a:r>
            <a:r>
              <a:rPr lang="fr-FR" sz="1800" b="0" baseline="0" dirty="0"/>
              <a:t>.</a:t>
            </a:r>
            <a:r>
              <a:rPr lang="fr-FR" sz="1800" b="0" i="1" u="sng" baseline="0" dirty="0"/>
              <a:t> </a:t>
            </a:r>
            <a:endParaRPr lang="fr-FR" altLang="en-US" sz="1800" i="1" u="sng" dirty="0" smtClean="0"/>
          </a:p>
          <a:p>
            <a:pPr algn="l" rtl="0" eaLnBrk="1" hangingPunct="1">
              <a:lnSpc>
                <a:spcPts val="2200"/>
              </a:lnSpc>
              <a:buFont typeface="Wingdings" pitchFamily="2" charset="2"/>
              <a:buNone/>
            </a:pPr>
            <a:endParaRPr lang="fr-FR" alt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6973"/>
          </a:xfrm>
        </p:spPr>
        <p:txBody>
          <a:bodyPr/>
          <a:lstStyle/>
          <a:p>
            <a:pPr algn="l" rtl="0" eaLnBrk="1" hangingPunct="1">
              <a:defRPr/>
            </a:pPr>
            <a:r>
              <a:rPr lang="fr-FR" sz="3200" b="0" i="0" u="none" baseline="0" dirty="0"/>
              <a:t>Exemples nationaux VIET NAM</a:t>
            </a:r>
            <a:endParaRPr lang="fr-FR" dirty="0"/>
          </a:p>
        </p:txBody>
      </p:sp>
      <p:sp>
        <p:nvSpPr>
          <p:cNvPr id="26628" name="2 Marcador de texto"/>
          <p:cNvSpPr>
            <a:spLocks noGrp="1"/>
          </p:cNvSpPr>
          <p:nvPr>
            <p:ph type="body" sz="quarter" idx="10"/>
          </p:nvPr>
        </p:nvSpPr>
        <p:spPr>
          <a:xfrm>
            <a:off x="420688" y="1473200"/>
            <a:ext cx="8116887" cy="4451350"/>
          </a:xfrm>
        </p:spPr>
        <p:txBody>
          <a:bodyPr/>
          <a:lstStyle/>
          <a:p>
            <a:pPr algn="l" rtl="0" eaLnBrk="1" hangingPunct="1"/>
            <a:r>
              <a:rPr lang="fr-FR" sz="2000" b="0" i="0" u="none" baseline="0" dirty="0"/>
              <a:t>Le Viet Nam est un des rares pays possédant une expérience de l'intégration de </a:t>
            </a:r>
            <a:r>
              <a:rPr lang="fr-FR" sz="2000" b="0" i="0" u="none" baseline="0" dirty="0" smtClean="0"/>
              <a:t>données, collectées par la population</a:t>
            </a:r>
            <a:r>
              <a:rPr lang="fr-FR" sz="2000" b="0" i="0" u="none" dirty="0" smtClean="0"/>
              <a:t> locale</a:t>
            </a:r>
            <a:r>
              <a:rPr lang="fr-FR" sz="2000" b="0" i="0" u="none" baseline="0" dirty="0" smtClean="0"/>
              <a:t>, dans des </a:t>
            </a:r>
            <a:r>
              <a:rPr lang="fr-FR" sz="2000" b="0" i="0" u="none" baseline="0" dirty="0"/>
              <a:t>systèmes d'information plus vastes (mais qui ne se situent toutefois pas à l'échelon national). </a:t>
            </a:r>
          </a:p>
          <a:p>
            <a:pPr algn="l" rtl="0" eaLnBrk="1" hangingPunct="1"/>
            <a:r>
              <a:rPr lang="fr-FR" sz="2000" b="0" i="0" u="none" baseline="0" dirty="0"/>
              <a:t>Nous vous proposons un aperçu de trois projets différents :  </a:t>
            </a:r>
          </a:p>
          <a:p>
            <a:pPr lvl="1" algn="l" rtl="0" eaLnBrk="1" hangingPunct="1"/>
            <a:r>
              <a:rPr lang="fr-FR" sz="2000" b="0" i="0" u="none" baseline="0" dirty="0"/>
              <a:t>Projet </a:t>
            </a:r>
            <a:r>
              <a:rPr lang="fr-FR" sz="2000" b="0" i="0" u="none" baseline="0" dirty="0" err="1"/>
              <a:t>Sumernet</a:t>
            </a:r>
            <a:endParaRPr lang="fr-FR" altLang="en-US" sz="2000" dirty="0" smtClean="0"/>
          </a:p>
          <a:p>
            <a:pPr lvl="1" algn="l" rtl="0" eaLnBrk="1" hangingPunct="1"/>
            <a:r>
              <a:rPr lang="fr-FR" sz="2000" b="0" i="0" u="none" baseline="0" dirty="0"/>
              <a:t>Projet de recherche de l'Université de Wageningen</a:t>
            </a:r>
            <a:endParaRPr lang="fr-FR" altLang="en-US" sz="2000" dirty="0" smtClean="0"/>
          </a:p>
          <a:p>
            <a:pPr lvl="1" algn="l" rtl="0" eaLnBrk="1" hangingPunct="1"/>
            <a:r>
              <a:rPr lang="fr-FR" sz="2000" b="0" i="0" u="none" baseline="0" dirty="0" smtClean="0"/>
              <a:t>Projet pilote </a:t>
            </a:r>
            <a:r>
              <a:rPr lang="fr-FR" sz="2000" b="0" i="0" u="none" baseline="0" dirty="0"/>
              <a:t>soutenu par la SNV</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840125"/>
          </a:xfrm>
        </p:spPr>
        <p:txBody>
          <a:bodyPr/>
          <a:lstStyle/>
          <a:p>
            <a:pPr algn="l" rtl="0" eaLnBrk="1" hangingPunct="1">
              <a:defRPr/>
            </a:pPr>
            <a:r>
              <a:rPr lang="fr-FR" b="0" i="0" u="none" baseline="0" dirty="0"/>
              <a:t>Principales conclusions du </a:t>
            </a:r>
            <a:r>
              <a:rPr lang="fr-FR" dirty="0"/>
              <a:t>p</a:t>
            </a:r>
            <a:r>
              <a:rPr lang="fr-FR" b="0" i="0" u="none" baseline="0" dirty="0" smtClean="0"/>
              <a:t>rojet pilote</a:t>
            </a:r>
            <a:endParaRPr lang="fr-FR" dirty="0"/>
          </a:p>
        </p:txBody>
      </p:sp>
      <p:sp>
        <p:nvSpPr>
          <p:cNvPr id="44036" name="2 Marcador de texto"/>
          <p:cNvSpPr>
            <a:spLocks noGrp="1"/>
          </p:cNvSpPr>
          <p:nvPr>
            <p:ph type="body" sz="quarter" idx="10"/>
          </p:nvPr>
        </p:nvSpPr>
        <p:spPr>
          <a:xfrm>
            <a:off x="420688" y="1306514"/>
            <a:ext cx="8521700" cy="4298639"/>
          </a:xfrm>
        </p:spPr>
        <p:txBody>
          <a:bodyPr/>
          <a:lstStyle/>
          <a:p>
            <a:pPr algn="l" rtl="0" eaLnBrk="1" hangingPunct="1">
              <a:lnSpc>
                <a:spcPts val="2000"/>
              </a:lnSpc>
              <a:spcBef>
                <a:spcPts val="600"/>
              </a:spcBef>
            </a:pPr>
            <a:r>
              <a:rPr lang="fr-FR" sz="2000" b="0" i="0" u="none" baseline="0" dirty="0"/>
              <a:t>Une formation suffisante, assortie d'exercices pratiques sur le terrain pour tous les membres de </a:t>
            </a:r>
            <a:r>
              <a:rPr lang="fr-FR" sz="2000" b="0" i="0" u="none" baseline="0" dirty="0" smtClean="0"/>
              <a:t>l'équipe, </a:t>
            </a:r>
            <a:r>
              <a:rPr lang="fr-FR" sz="2000" b="0" i="0" u="none" baseline="0" dirty="0"/>
              <a:t>est toujours nécessaire.</a:t>
            </a:r>
            <a:endParaRPr lang="fr-FR" altLang="en-US" sz="2000" dirty="0" smtClean="0"/>
          </a:p>
          <a:p>
            <a:pPr algn="l" rtl="0" eaLnBrk="1" hangingPunct="1">
              <a:lnSpc>
                <a:spcPts val="2000"/>
              </a:lnSpc>
              <a:spcBef>
                <a:spcPts val="600"/>
              </a:spcBef>
            </a:pPr>
            <a:r>
              <a:rPr lang="fr-FR" sz="2000" b="0" i="0" u="none" baseline="0" dirty="0"/>
              <a:t>Les manuels relatifs à la gestion participative du carbone sont à la fois nécessaires et utiles pour les membres de l'équipe.</a:t>
            </a:r>
            <a:endParaRPr lang="fr-FR" altLang="en-US" sz="2000" dirty="0" smtClean="0"/>
          </a:p>
          <a:p>
            <a:pPr algn="l" rtl="0" eaLnBrk="1" hangingPunct="1">
              <a:lnSpc>
                <a:spcPts val="2000"/>
              </a:lnSpc>
              <a:spcBef>
                <a:spcPts val="600"/>
              </a:spcBef>
            </a:pPr>
            <a:r>
              <a:rPr lang="fr-FR" sz="2000" b="0" i="0" u="none" baseline="0" dirty="0"/>
              <a:t>Une équipe de cinq personnes (</a:t>
            </a:r>
            <a:r>
              <a:rPr lang="fr-FR" sz="2000" b="0" i="0" u="none" baseline="0" dirty="0" smtClean="0"/>
              <a:t>composée </a:t>
            </a:r>
            <a:r>
              <a:rPr lang="fr-FR" sz="2000" b="0" i="0" u="none" baseline="0" dirty="0"/>
              <a:t>d'un technicien à sa tête et de quatre membres issus de la </a:t>
            </a:r>
            <a:r>
              <a:rPr lang="fr-FR" sz="2000" b="0" i="0" u="none" baseline="0" dirty="0" smtClean="0"/>
              <a:t>collectivité) </a:t>
            </a:r>
            <a:r>
              <a:rPr lang="fr-FR" sz="2000" b="0" i="0" u="none" baseline="0" dirty="0"/>
              <a:t>est </a:t>
            </a:r>
            <a:r>
              <a:rPr lang="fr-FR" sz="2000" b="0" i="0" u="none" baseline="0" dirty="0" smtClean="0"/>
              <a:t>idéale </a:t>
            </a:r>
            <a:r>
              <a:rPr lang="fr-FR" sz="2000" b="0" i="0" u="none" baseline="0" dirty="0"/>
              <a:t>pour assurer le volume de travail et répartir les tâches relatives à la collecte de données sur les parcelles.</a:t>
            </a:r>
            <a:endParaRPr lang="fr-FR" altLang="en-US" sz="2000" dirty="0" smtClean="0"/>
          </a:p>
          <a:p>
            <a:pPr algn="l" rtl="0" eaLnBrk="1" hangingPunct="1">
              <a:lnSpc>
                <a:spcPts val="2000"/>
              </a:lnSpc>
              <a:spcBef>
                <a:spcPts val="600"/>
              </a:spcBef>
            </a:pPr>
            <a:r>
              <a:rPr lang="fr-FR" sz="2000" b="0" i="0" u="none" baseline="0" dirty="0"/>
              <a:t>Les populations locales connaissent bien les caractéristiques </a:t>
            </a:r>
            <a:r>
              <a:rPr lang="fr-FR" sz="2000" b="0" i="0" u="none" baseline="0" dirty="0" smtClean="0"/>
              <a:t>géographiques </a:t>
            </a:r>
            <a:r>
              <a:rPr lang="fr-FR" sz="2000" b="0" i="0" u="none" baseline="0" dirty="0"/>
              <a:t>des zones forestières, </a:t>
            </a:r>
            <a:r>
              <a:rPr lang="fr-FR" sz="2000" b="0" i="0" u="none" baseline="0" dirty="0" smtClean="0"/>
              <a:t>ce qui facilite et accélère leurs déplacements dans </a:t>
            </a:r>
            <a:r>
              <a:rPr lang="fr-FR" sz="2000" b="0" i="0" u="none" baseline="0" dirty="0"/>
              <a:t>ce </a:t>
            </a:r>
            <a:r>
              <a:rPr lang="fr-FR" sz="2000" b="0" i="0" u="none" baseline="0" dirty="0" smtClean="0"/>
              <a:t>milieu.</a:t>
            </a:r>
            <a:endParaRPr lang="fr-FR" altLang="en-US" sz="2000" dirty="0" smtClean="0"/>
          </a:p>
          <a:p>
            <a:pPr algn="l" rtl="0" eaLnBrk="1" hangingPunct="1">
              <a:lnSpc>
                <a:spcPts val="2000"/>
              </a:lnSpc>
              <a:spcBef>
                <a:spcPts val="600"/>
              </a:spcBef>
            </a:pPr>
            <a:r>
              <a:rPr lang="fr-FR" sz="2000" b="0" i="0" u="none" baseline="0" dirty="0"/>
              <a:t>Les équipes peuvent s'acquitter des tâches </a:t>
            </a:r>
            <a:r>
              <a:rPr lang="fr-FR" sz="2000" b="0" i="0" u="none" baseline="0" dirty="0" smtClean="0"/>
              <a:t>de recensement </a:t>
            </a:r>
            <a:r>
              <a:rPr lang="fr-FR" sz="2000" b="0" i="0" u="none" baseline="0" dirty="0"/>
              <a:t>des parcelles et de collecte de données sur ces dernières </a:t>
            </a:r>
            <a:r>
              <a:rPr lang="fr-FR" sz="2000" b="0" i="0" u="none" baseline="0" dirty="0" smtClean="0"/>
              <a:t>sans soutien extérieur, </a:t>
            </a:r>
            <a:r>
              <a:rPr lang="fr-FR" sz="2000" b="0" i="0" u="none" baseline="0" dirty="0"/>
              <a:t>mais il est trop tôt pour tirer des conclusions sur la fiabilité des données recueillies.</a:t>
            </a:r>
            <a:endParaRPr lang="fr-FR" altLang="en-US" sz="2000" dirty="0" smtClean="0"/>
          </a:p>
          <a:p>
            <a:pPr algn="l" rtl="0" eaLnBrk="1" hangingPunct="1">
              <a:lnSpc>
                <a:spcPts val="2000"/>
              </a:lnSpc>
              <a:spcBef>
                <a:spcPts val="600"/>
              </a:spcBef>
            </a:pPr>
            <a:endParaRPr lang="fr-FR" alt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840125"/>
          </a:xfrm>
        </p:spPr>
        <p:txBody>
          <a:bodyPr/>
          <a:lstStyle/>
          <a:p>
            <a:pPr algn="l" rtl="0" eaLnBrk="1" hangingPunct="1">
              <a:defRPr/>
            </a:pPr>
            <a:r>
              <a:rPr lang="fr-FR" b="0" i="0" u="none" baseline="0" dirty="0"/>
              <a:t>Principales conclusions du </a:t>
            </a:r>
            <a:r>
              <a:rPr lang="fr-FR" dirty="0"/>
              <a:t>p</a:t>
            </a:r>
            <a:r>
              <a:rPr lang="fr-FR" b="0" i="0" u="none" baseline="0" dirty="0" smtClean="0"/>
              <a:t>rojet pilote</a:t>
            </a:r>
            <a:endParaRPr lang="fr-FR" dirty="0"/>
          </a:p>
        </p:txBody>
      </p:sp>
      <p:sp>
        <p:nvSpPr>
          <p:cNvPr id="45060" name="2 Marcador de texto"/>
          <p:cNvSpPr>
            <a:spLocks noGrp="1"/>
          </p:cNvSpPr>
          <p:nvPr>
            <p:ph type="body" sz="quarter" idx="10"/>
          </p:nvPr>
        </p:nvSpPr>
        <p:spPr>
          <a:xfrm>
            <a:off x="420688" y="1043714"/>
            <a:ext cx="8521700" cy="4857356"/>
          </a:xfrm>
        </p:spPr>
        <p:txBody>
          <a:bodyPr/>
          <a:lstStyle/>
          <a:p>
            <a:pPr algn="l" rtl="0" eaLnBrk="1" hangingPunct="1">
              <a:lnSpc>
                <a:spcPts val="2200"/>
              </a:lnSpc>
            </a:pPr>
            <a:r>
              <a:rPr lang="fr-FR" sz="1800" b="0" i="0" u="none" baseline="0" dirty="0"/>
              <a:t>Les agents locaux au sein de l'équipe, qui ont en général un faible niveau d'éducation ainsi que des compétences de lecture et d'écriture assez </a:t>
            </a:r>
            <a:r>
              <a:rPr lang="fr-FR" sz="1800" b="0" i="0" u="none" baseline="0" dirty="0" smtClean="0"/>
              <a:t>réduites, considèrent </a:t>
            </a:r>
            <a:r>
              <a:rPr lang="fr-FR" sz="1800" b="0" i="0" u="none" baseline="0" dirty="0"/>
              <a:t>qu'il est difficile d'utiliser le récepteur GPS et le clinomètre, de lire les cartes, et de remplir les </a:t>
            </a:r>
            <a:r>
              <a:rPr lang="fr-FR" sz="1800" b="0" i="0" u="none" baseline="0" dirty="0" smtClean="0"/>
              <a:t>fiches de données. </a:t>
            </a:r>
            <a:endParaRPr lang="fr-FR" sz="1800" b="0" i="0" u="none" baseline="0" dirty="0"/>
          </a:p>
          <a:p>
            <a:pPr algn="l" rtl="0" eaLnBrk="1" hangingPunct="1">
              <a:lnSpc>
                <a:spcPts val="2200"/>
              </a:lnSpc>
            </a:pPr>
            <a:r>
              <a:rPr lang="fr-FR" sz="1800" b="0" i="0" u="none" baseline="0" dirty="0"/>
              <a:t>Les agents locaux sont plus à l'aise dans les activités manuelles comme, par exemple, le bornage des parcelles, le calcul du diamètre des arbres et l'organisation logistique.</a:t>
            </a:r>
          </a:p>
          <a:p>
            <a:pPr algn="l" rtl="0" eaLnBrk="1" hangingPunct="1">
              <a:lnSpc>
                <a:spcPts val="2200"/>
              </a:lnSpc>
            </a:pPr>
            <a:r>
              <a:rPr lang="fr-FR" sz="1800" b="0" i="0" u="none" baseline="0" dirty="0"/>
              <a:t>Le travail technique reposant sur l'utilisation des récepteurs GPS ainsi que la consignation des informations sur les </a:t>
            </a:r>
            <a:r>
              <a:rPr lang="fr-FR" sz="1800" b="0" i="0" u="none" baseline="0" dirty="0" smtClean="0"/>
              <a:t>fiches de données, sont assurés </a:t>
            </a:r>
            <a:r>
              <a:rPr lang="fr-FR" sz="1800" b="0" i="0" u="none" baseline="0" dirty="0"/>
              <a:t>par le chef </a:t>
            </a:r>
            <a:r>
              <a:rPr lang="fr-FR" sz="1800" b="0" i="0" u="none" baseline="0" dirty="0" smtClean="0"/>
              <a:t>d'équipe, </a:t>
            </a:r>
            <a:r>
              <a:rPr lang="fr-FR" sz="1800" b="0" i="0" u="none" baseline="0" dirty="0"/>
              <a:t>fort de ses connaissances techniques.</a:t>
            </a:r>
            <a:endParaRPr lang="fr-FR" altLang="en-US" sz="1800" dirty="0" smtClean="0"/>
          </a:p>
          <a:p>
            <a:pPr algn="l" rtl="0" eaLnBrk="1" hangingPunct="1">
              <a:lnSpc>
                <a:spcPts val="2200"/>
              </a:lnSpc>
            </a:pPr>
            <a:r>
              <a:rPr lang="fr-FR" sz="1800" b="0" i="0" u="none" baseline="0" dirty="0"/>
              <a:t>Les conditions techniques difficiles et l'immensité du terrain obligent parfois l'équipe à bivouaquer dans la forêt.</a:t>
            </a:r>
            <a:endParaRPr lang="fr-FR" altLang="en-US" sz="1800" dirty="0" smtClean="0"/>
          </a:p>
          <a:p>
            <a:pPr algn="l" rtl="0" eaLnBrk="1" hangingPunct="1">
              <a:lnSpc>
                <a:spcPts val="2200"/>
              </a:lnSpc>
            </a:pPr>
            <a:r>
              <a:rPr lang="fr-FR" sz="1800" b="0" i="0" u="none" baseline="0" dirty="0"/>
              <a:t>L'identification des espèces sylvicoles reste une tâche difficile pour la plupart des équipes.</a:t>
            </a:r>
            <a:endParaRPr lang="fr-FR" altLang="en-US" sz="1800" dirty="0" smtClean="0"/>
          </a:p>
          <a:p>
            <a:pPr algn="l" rtl="0" eaLnBrk="1" hangingPunct="1">
              <a:lnSpc>
                <a:spcPts val="2200"/>
              </a:lnSpc>
            </a:pPr>
            <a:endParaRPr lang="fr-FR" altLang="en-US"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p:txBody>
          <a:bodyPr/>
          <a:lstStyle/>
          <a:p>
            <a:pPr algn="l" rtl="0"/>
            <a:r>
              <a:rPr lang="fr-FR" b="0" i="0" u="none" baseline="0" dirty="0" smtClean="0"/>
              <a:t>Situation géographique</a:t>
            </a:r>
            <a:r>
              <a:rPr lang="fr-FR" b="0" i="0" u="none" dirty="0" smtClean="0"/>
              <a:t> des </a:t>
            </a:r>
            <a:r>
              <a:rPr lang="fr-FR" b="0" i="0" u="none" baseline="0" dirty="0" smtClean="0"/>
              <a:t>trois </a:t>
            </a:r>
            <a:r>
              <a:rPr lang="fr-FR" b="0" i="0" u="none" baseline="0" dirty="0"/>
              <a:t>projets</a:t>
            </a:r>
          </a:p>
          <a:p>
            <a:endParaRPr lang="fr-FR" dirty="0" smtClean="0"/>
          </a:p>
          <a:p>
            <a:pPr algn="l" rtl="0">
              <a:buNone/>
            </a:pPr>
            <a:r>
              <a:rPr lang="fr-FR" sz="1200" b="0" i="0" u="none" baseline="0" dirty="0"/>
              <a:t>  </a:t>
            </a:r>
            <a:r>
              <a:rPr lang="fr-FR" sz="1200" b="0" i="0" u="none" baseline="0" dirty="0" smtClean="0"/>
              <a:t>Source carte: </a:t>
            </a:r>
            <a:r>
              <a:rPr lang="fr-FR" sz="1200" b="0" i="0" u="none" baseline="0" dirty="0" err="1" smtClean="0"/>
              <a:t>Wikipedia</a:t>
            </a:r>
            <a:endParaRPr lang="fr-FR" sz="1200" dirty="0"/>
          </a:p>
        </p:txBody>
      </p:sp>
      <p:pic>
        <p:nvPicPr>
          <p:cNvPr id="1026" name="Picture 2" descr="C:\Users\Margaret\Documents\Documents CIGA\Documents\Other consultancy work\WB training materials on CBM\VietnameseProvincesMap.png"/>
          <p:cNvPicPr>
            <a:picLocks noChangeAspect="1" noChangeArrowheads="1"/>
          </p:cNvPicPr>
          <p:nvPr/>
        </p:nvPicPr>
        <p:blipFill>
          <a:blip r:embed="rId2"/>
          <a:srcRect/>
          <a:stretch>
            <a:fillRect/>
          </a:stretch>
        </p:blipFill>
        <p:spPr bwMode="auto">
          <a:xfrm>
            <a:off x="5087099" y="320635"/>
            <a:ext cx="3249378" cy="5664530"/>
          </a:xfrm>
          <a:prstGeom prst="rect">
            <a:avLst/>
          </a:prstGeom>
          <a:noFill/>
        </p:spPr>
      </p:pic>
    </p:spTree>
    <p:extLst>
      <p:ext uri="{BB962C8B-B14F-4D97-AF65-F5344CB8AC3E}">
        <p14:creationId xmlns:p14="http://schemas.microsoft.com/office/powerpoint/2010/main" val="1207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lvl="1" algn="l" rtl="0" eaLnBrk="1" hangingPunct="1">
              <a:defRPr/>
            </a:pPr>
            <a:r>
              <a:rPr lang="fr-FR" b="0" i="0" u="none" baseline="0"/>
              <a:t>Projet Sumernet</a:t>
            </a:r>
            <a:endParaRPr lang="fr-FR" dirty="0"/>
          </a:p>
        </p:txBody>
      </p:sp>
      <p:sp>
        <p:nvSpPr>
          <p:cNvPr id="27652" name="2 Marcador de texto"/>
          <p:cNvSpPr>
            <a:spLocks noGrp="1"/>
          </p:cNvSpPr>
          <p:nvPr>
            <p:ph type="body" sz="quarter" idx="10"/>
          </p:nvPr>
        </p:nvSpPr>
        <p:spPr>
          <a:xfrm>
            <a:off x="420688" y="1153847"/>
            <a:ext cx="8081962" cy="4600575"/>
          </a:xfrm>
        </p:spPr>
        <p:txBody>
          <a:bodyPr/>
          <a:lstStyle/>
          <a:p>
            <a:pPr algn="l" rtl="0" eaLnBrk="1" hangingPunct="1"/>
            <a:r>
              <a:rPr lang="fr-FR" sz="2000" b="0" i="0" u="none" baseline="0" dirty="0"/>
              <a:t>Le projet </a:t>
            </a:r>
            <a:r>
              <a:rPr lang="fr-FR" sz="2000" b="0" i="0" u="none" baseline="0" dirty="0" err="1"/>
              <a:t>Sumernet</a:t>
            </a:r>
            <a:r>
              <a:rPr lang="fr-FR" sz="2000" b="0" i="0" u="none" baseline="0" dirty="0"/>
              <a:t> (également mis en </a:t>
            </a:r>
            <a:r>
              <a:rPr lang="fr-FR" sz="2000" b="0" i="0" u="none" baseline="0" dirty="0" smtClean="0"/>
              <a:t>œuvre </a:t>
            </a:r>
            <a:r>
              <a:rPr lang="fr-FR" sz="2000" b="0" i="0" u="none" baseline="0" dirty="0"/>
              <a:t>en Thaïlande et au Laos) </a:t>
            </a:r>
            <a:r>
              <a:rPr lang="fr-FR" sz="2000" b="0" i="0" u="none" baseline="0" dirty="0" smtClean="0"/>
              <a:t>cherche à promouvoir </a:t>
            </a:r>
            <a:r>
              <a:rPr lang="fr-FR" sz="2000" b="0" i="0" u="none" baseline="0" dirty="0"/>
              <a:t>l'intégration de systèmes de données aux échelons local et national/régional.</a:t>
            </a:r>
            <a:endParaRPr lang="fr-FR" altLang="en-US" sz="2000" dirty="0" smtClean="0"/>
          </a:p>
          <a:p>
            <a:pPr eaLnBrk="1" hangingPunct="1"/>
            <a:r>
              <a:rPr lang="fr-FR" sz="2000" b="0" i="0" u="none" baseline="0" dirty="0"/>
              <a:t>Il </a:t>
            </a:r>
            <a:r>
              <a:rPr lang="fr-FR" sz="2000" b="0" i="0" u="none" baseline="0" dirty="0" smtClean="0"/>
              <a:t>vise</a:t>
            </a:r>
            <a:r>
              <a:rPr lang="fr-FR" sz="2000" b="0" i="0" u="none" dirty="0" smtClean="0"/>
              <a:t> à étudier</a:t>
            </a:r>
            <a:r>
              <a:rPr lang="fr-FR" sz="2000" dirty="0"/>
              <a:t>, à instaurer et à éprouver </a:t>
            </a:r>
            <a:r>
              <a:rPr lang="fr-FR" sz="2000" b="0" i="0" u="none" dirty="0" smtClean="0"/>
              <a:t>des </a:t>
            </a:r>
            <a:r>
              <a:rPr lang="fr-FR" sz="2000" b="0" i="0" u="none" baseline="0" dirty="0" smtClean="0"/>
              <a:t>méthodes </a:t>
            </a:r>
            <a:r>
              <a:rPr lang="fr-FR" sz="2000" dirty="0" smtClean="0"/>
              <a:t>permettant d’</a:t>
            </a:r>
            <a:r>
              <a:rPr lang="fr-FR" sz="2000" b="1" dirty="0" smtClean="0"/>
              <a:t>intégrer les activités participatives d’évaluation </a:t>
            </a:r>
            <a:r>
              <a:rPr lang="fr-FR" sz="2000" b="1" i="0" u="none" baseline="0" dirty="0" smtClean="0"/>
              <a:t>des </a:t>
            </a:r>
            <a:r>
              <a:rPr lang="fr-FR" sz="2000" b="1" i="0" u="none" baseline="0" dirty="0"/>
              <a:t>émissions de carbone </a:t>
            </a:r>
            <a:r>
              <a:rPr lang="fr-FR" sz="2000" b="1" i="0" u="none" baseline="0" dirty="0" smtClean="0"/>
              <a:t>et de</a:t>
            </a:r>
            <a:r>
              <a:rPr lang="fr-FR" sz="2000" b="1" i="0" u="none" dirty="0" smtClean="0"/>
              <a:t> </a:t>
            </a:r>
            <a:r>
              <a:rPr lang="fr-FR" sz="2000" b="1" i="0" u="none" baseline="0" dirty="0" smtClean="0"/>
              <a:t>surveillance </a:t>
            </a:r>
            <a:r>
              <a:rPr lang="fr-FR" sz="2000" b="1" i="0" u="none" baseline="0" dirty="0"/>
              <a:t>du carbone biotique </a:t>
            </a:r>
            <a:r>
              <a:rPr lang="fr-FR" sz="2000" b="1" i="0" u="none" baseline="0" dirty="0" smtClean="0"/>
              <a:t>aérien </a:t>
            </a:r>
            <a:r>
              <a:rPr lang="fr-FR" sz="2000" b="1" dirty="0" smtClean="0"/>
              <a:t>par les collectivités grâce à des </a:t>
            </a:r>
            <a:r>
              <a:rPr lang="fr-FR" sz="2000" b="1" i="0" u="none" baseline="0" dirty="0" smtClean="0"/>
              <a:t>dispositifs </a:t>
            </a:r>
            <a:r>
              <a:rPr lang="fr-FR" sz="2000" b="1" i="0" u="none" baseline="0" dirty="0"/>
              <a:t>de télédétection, </a:t>
            </a:r>
            <a:r>
              <a:rPr lang="fr-FR" sz="2000" b="1" i="0" u="none" baseline="0" dirty="0" smtClean="0"/>
              <a:t>des </a:t>
            </a:r>
            <a:r>
              <a:rPr lang="fr-FR" sz="2000" b="1" i="0" u="none" baseline="0" dirty="0"/>
              <a:t>SIG et </a:t>
            </a:r>
            <a:r>
              <a:rPr lang="fr-FR" sz="2000" b="1" i="0" u="none" baseline="0" dirty="0" smtClean="0"/>
              <a:t>des outils </a:t>
            </a:r>
            <a:r>
              <a:rPr lang="fr-FR" sz="2000" b="1" i="0" u="none" baseline="0" dirty="0"/>
              <a:t>d'élaboration de rapports en ligne</a:t>
            </a:r>
            <a:r>
              <a:rPr lang="fr-FR" sz="2000" b="0" i="0" u="none" baseline="0" dirty="0"/>
              <a:t>, </a:t>
            </a:r>
            <a:r>
              <a:rPr lang="fr-FR" sz="2000" dirty="0" smtClean="0"/>
              <a:t>pour évoluer vers un</a:t>
            </a:r>
            <a:r>
              <a:rPr lang="fr-FR" sz="2000" b="0" i="0" u="none" baseline="0" dirty="0" smtClean="0"/>
              <a:t> </a:t>
            </a:r>
            <a:r>
              <a:rPr lang="fr-FR" sz="2000" b="0" i="0" u="none" baseline="0" dirty="0"/>
              <a:t>Système de mesure, de notification et de vérification (MNV) </a:t>
            </a:r>
            <a:r>
              <a:rPr lang="fr-FR" sz="2000" b="0" i="0" u="none" baseline="0" dirty="0" smtClean="0"/>
              <a:t>au titre de la REDD</a:t>
            </a:r>
            <a:r>
              <a:rPr lang="fr-FR" sz="2000" b="0" i="0" u="none" baseline="0" dirty="0"/>
              <a:t>+ et </a:t>
            </a:r>
            <a:r>
              <a:rPr lang="fr-FR" sz="2000" b="0" i="0" u="none" baseline="0" dirty="0" smtClean="0"/>
              <a:t>des activités de </a:t>
            </a:r>
            <a:r>
              <a:rPr lang="fr-FR" sz="2000" b="0" i="0" u="none" baseline="0" dirty="0"/>
              <a:t>séquestration </a:t>
            </a:r>
            <a:r>
              <a:rPr lang="fr-FR" sz="2000" b="0" i="0" u="none" baseline="0" dirty="0" smtClean="0"/>
              <a:t>du </a:t>
            </a:r>
            <a:r>
              <a:rPr lang="fr-FR" sz="2000" b="0" i="0" u="none" baseline="0" dirty="0"/>
              <a:t>carbone agroforestier. </a:t>
            </a:r>
            <a:endParaRPr lang="fr-FR" altLang="en-US" sz="2000" dirty="0" smtClean="0"/>
          </a:p>
          <a:p>
            <a:pPr algn="l" rtl="0" eaLnBrk="1" hangingPunct="1"/>
            <a:endParaRPr lang="fr-FR" alt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algn="l" rtl="0" eaLnBrk="1" hangingPunct="1">
              <a:defRPr/>
            </a:pPr>
            <a:r>
              <a:rPr lang="fr-FR" b="0" i="0" u="none" baseline="0"/>
              <a:t>Projet Sumernet</a:t>
            </a:r>
            <a:endParaRPr lang="fr-FR" dirty="0"/>
          </a:p>
        </p:txBody>
      </p:sp>
      <p:sp>
        <p:nvSpPr>
          <p:cNvPr id="28676" name="2 Marcador de texto"/>
          <p:cNvSpPr>
            <a:spLocks noGrp="1"/>
          </p:cNvSpPr>
          <p:nvPr>
            <p:ph type="body" sz="quarter" idx="10"/>
          </p:nvPr>
        </p:nvSpPr>
        <p:spPr>
          <a:xfrm>
            <a:off x="420687" y="1246910"/>
            <a:ext cx="8255479" cy="4429496"/>
          </a:xfrm>
        </p:spPr>
        <p:txBody>
          <a:bodyPr/>
          <a:lstStyle/>
          <a:p>
            <a:pPr algn="l" rtl="0" eaLnBrk="1" hangingPunct="1">
              <a:lnSpc>
                <a:spcPts val="2200"/>
              </a:lnSpc>
            </a:pPr>
            <a:r>
              <a:rPr lang="fr-FR" sz="2000" b="0" i="0" u="none" baseline="0" dirty="0"/>
              <a:t>Les activités menées sur le terrain au Viet Nam se déroulent </a:t>
            </a:r>
            <a:r>
              <a:rPr lang="fr-FR" sz="2000" b="0" i="0" u="none" baseline="0" dirty="0" smtClean="0"/>
              <a:t>dans les villages </a:t>
            </a:r>
            <a:r>
              <a:rPr lang="fr-FR" sz="2000" b="0" i="0" u="none" baseline="0" dirty="0"/>
              <a:t>de Na </a:t>
            </a:r>
            <a:r>
              <a:rPr lang="fr-FR" sz="2000" b="0" i="0" u="none" baseline="0" dirty="0" err="1"/>
              <a:t>Muc</a:t>
            </a:r>
            <a:r>
              <a:rPr lang="fr-FR" sz="2000" b="0" i="0" u="none" baseline="0" dirty="0"/>
              <a:t> (commune de Van Minh) et de Tu </a:t>
            </a:r>
            <a:r>
              <a:rPr lang="fr-FR" sz="2000" b="0" i="0" u="none" baseline="0" dirty="0" err="1"/>
              <a:t>Dooc</a:t>
            </a:r>
            <a:r>
              <a:rPr lang="fr-FR" sz="2000" b="0" i="0" u="none" baseline="0" dirty="0"/>
              <a:t> (commune de Lang San), tous deux situés dans le district de Na Ri, dans la province de Bac Kan, à 200 kilomètres au nord de Hanoi. </a:t>
            </a:r>
          </a:p>
          <a:p>
            <a:pPr algn="l" rtl="0" eaLnBrk="1" hangingPunct="1">
              <a:lnSpc>
                <a:spcPts val="2200"/>
              </a:lnSpc>
            </a:pPr>
            <a:r>
              <a:rPr lang="fr-FR" sz="2000" b="0" i="0" u="none" baseline="0" dirty="0"/>
              <a:t>Ces villages sont situés à proximité de la réserve naturelle Kim Hy, une aire protégée de 18 555 ha établie en 1997.</a:t>
            </a:r>
          </a:p>
          <a:p>
            <a:pPr algn="l" rtl="0" eaLnBrk="1" hangingPunct="1">
              <a:lnSpc>
                <a:spcPts val="2200"/>
              </a:lnSpc>
            </a:pPr>
            <a:r>
              <a:rPr lang="fr-FR" sz="2000" b="0" i="0" u="none" baseline="0" dirty="0"/>
              <a:t>Le village de Tu </a:t>
            </a:r>
            <a:r>
              <a:rPr lang="fr-FR" sz="2000" b="0" i="0" u="none" baseline="0" dirty="0" err="1"/>
              <a:t>Dooc</a:t>
            </a:r>
            <a:r>
              <a:rPr lang="fr-FR" sz="2000" b="0" i="0" u="none" baseline="0" dirty="0"/>
              <a:t> se trouve dans la zone tampon officielle de la réserve.</a:t>
            </a:r>
            <a:endParaRPr lang="fr-FR" altLang="en-US" sz="2000" dirty="0" smtClean="0"/>
          </a:p>
          <a:p>
            <a:pPr algn="l" rtl="0" eaLnBrk="1" hangingPunct="1">
              <a:lnSpc>
                <a:spcPts val="2200"/>
              </a:lnSpc>
            </a:pPr>
            <a:r>
              <a:rPr lang="fr-FR" sz="2000" b="0" i="0" u="none" baseline="0" dirty="0"/>
              <a:t>Les deux </a:t>
            </a:r>
            <a:r>
              <a:rPr lang="fr-FR" sz="2000" b="0" i="0" u="none" baseline="0" dirty="0" smtClean="0"/>
              <a:t>collectivités </a:t>
            </a:r>
            <a:r>
              <a:rPr lang="fr-FR" sz="2000" b="0" i="0" u="none" baseline="0" dirty="0"/>
              <a:t>disposent du « Livre rouge » (droits fonciers) pour la gestion des forêts communautaires :  </a:t>
            </a:r>
          </a:p>
          <a:p>
            <a:pPr lvl="1" algn="l" rtl="0" eaLnBrk="1" hangingPunct="1">
              <a:lnSpc>
                <a:spcPts val="2200"/>
              </a:lnSpc>
            </a:pPr>
            <a:r>
              <a:rPr lang="fr-FR" sz="2000" b="0" i="0" u="none" baseline="0" dirty="0"/>
              <a:t>Village de Na </a:t>
            </a:r>
            <a:r>
              <a:rPr lang="fr-FR" sz="2000" b="0" i="0" u="none" baseline="0" dirty="0" err="1"/>
              <a:t>Muc</a:t>
            </a:r>
            <a:r>
              <a:rPr lang="fr-FR" sz="2000" b="0" i="0" u="none" baseline="0" dirty="0"/>
              <a:t> – 118,3 ha </a:t>
            </a:r>
          </a:p>
          <a:p>
            <a:pPr lvl="1" algn="l" rtl="0" eaLnBrk="1" hangingPunct="1">
              <a:lnSpc>
                <a:spcPts val="2200"/>
              </a:lnSpc>
            </a:pPr>
            <a:r>
              <a:rPr lang="fr-FR" sz="2000" b="0" i="0" u="none" baseline="0" dirty="0"/>
              <a:t>Village de </a:t>
            </a:r>
            <a:r>
              <a:rPr lang="fr-FR" sz="2000" b="0" i="0" u="none" baseline="0" dirty="0" err="1"/>
              <a:t>Dooc</a:t>
            </a:r>
            <a:r>
              <a:rPr lang="fr-FR" sz="2000" b="0" i="0" u="none" baseline="0" dirty="0"/>
              <a:t> – 45,1 ha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algn="l" rtl="0" eaLnBrk="1" hangingPunct="1">
              <a:defRPr/>
            </a:pPr>
            <a:r>
              <a:rPr lang="fr-FR" b="0" i="0" u="none" baseline="0"/>
              <a:t> Projet Sumernet</a:t>
            </a:r>
            <a:endParaRPr lang="fr-FR" dirty="0"/>
          </a:p>
        </p:txBody>
      </p:sp>
      <p:sp>
        <p:nvSpPr>
          <p:cNvPr id="29700" name="2 Marcador de texto"/>
          <p:cNvSpPr>
            <a:spLocks noGrp="1"/>
          </p:cNvSpPr>
          <p:nvPr>
            <p:ph type="body" sz="quarter" idx="10"/>
          </p:nvPr>
        </p:nvSpPr>
        <p:spPr>
          <a:xfrm>
            <a:off x="367525" y="1085844"/>
            <a:ext cx="8319551" cy="4832350"/>
          </a:xfrm>
        </p:spPr>
        <p:txBody>
          <a:bodyPr/>
          <a:lstStyle/>
          <a:p>
            <a:pPr algn="l" rtl="0" eaLnBrk="1" hangingPunct="1">
              <a:lnSpc>
                <a:spcPct val="100000"/>
              </a:lnSpc>
              <a:spcBef>
                <a:spcPts val="600"/>
              </a:spcBef>
              <a:spcAft>
                <a:spcPts val="600"/>
              </a:spcAft>
            </a:pPr>
            <a:r>
              <a:rPr lang="fr-FR" sz="1800" b="0" i="0" u="none" baseline="0" dirty="0"/>
              <a:t>Un manuel intitulé « </a:t>
            </a:r>
            <a:r>
              <a:rPr lang="fr-FR" sz="1800" b="0" i="0" u="none" baseline="0" dirty="0" err="1"/>
              <a:t>MRV</a:t>
            </a:r>
            <a:r>
              <a:rPr lang="fr-FR" sz="1800" b="0" i="0" u="none" baseline="0" dirty="0"/>
              <a:t> </a:t>
            </a:r>
            <a:r>
              <a:rPr lang="fr-FR" sz="1800" b="0" i="0" u="none" baseline="0" dirty="0" err="1"/>
              <a:t>Guidebook</a:t>
            </a:r>
            <a:r>
              <a:rPr lang="fr-FR" sz="1800" b="0" i="0" u="none" baseline="0" dirty="0"/>
              <a:t> for </a:t>
            </a:r>
            <a:r>
              <a:rPr lang="fr-FR" sz="1800" b="0" i="0" u="none" baseline="0" dirty="0" err="1"/>
              <a:t>Integrating</a:t>
            </a:r>
            <a:r>
              <a:rPr lang="fr-FR" sz="1800" b="0" i="0" u="none" baseline="0" dirty="0"/>
              <a:t> </a:t>
            </a:r>
            <a:r>
              <a:rPr lang="fr-FR" sz="1800" b="0" i="0" u="none" baseline="0" dirty="0" err="1"/>
              <a:t>Participatory</a:t>
            </a:r>
            <a:r>
              <a:rPr lang="fr-FR" sz="1800" b="0" i="0" u="none" baseline="0" dirty="0"/>
              <a:t> </a:t>
            </a:r>
            <a:r>
              <a:rPr lang="fr-FR" sz="1800" b="0" i="0" u="none" baseline="0" dirty="0" err="1"/>
              <a:t>Community</a:t>
            </a:r>
            <a:r>
              <a:rPr lang="fr-FR" sz="1800" b="0" i="0" u="none" baseline="0" dirty="0"/>
              <a:t> </a:t>
            </a:r>
            <a:r>
              <a:rPr lang="fr-FR" sz="1800" b="0" i="0" u="none" baseline="0" dirty="0" err="1"/>
              <a:t>Carbon</a:t>
            </a:r>
            <a:r>
              <a:rPr lang="fr-FR" sz="1800" b="0" i="0" u="none" baseline="0" dirty="0"/>
              <a:t> </a:t>
            </a:r>
            <a:r>
              <a:rPr lang="fr-FR" sz="1800" b="0" i="0" u="none" baseline="0" dirty="0" err="1"/>
              <a:t>Measurement</a:t>
            </a:r>
            <a:r>
              <a:rPr lang="fr-FR" sz="1800" b="0" i="0" u="none" baseline="0" dirty="0"/>
              <a:t> and Monitoring </a:t>
            </a:r>
            <a:r>
              <a:rPr lang="fr-FR" sz="1800" b="0" i="0" u="none" baseline="0" dirty="0" err="1"/>
              <a:t>with</a:t>
            </a:r>
            <a:r>
              <a:rPr lang="fr-FR" sz="1800" b="0" i="0" u="none" baseline="0" dirty="0"/>
              <a:t> Satellite </a:t>
            </a:r>
            <a:r>
              <a:rPr lang="fr-FR" sz="1800" b="0" i="0" u="none" baseline="0" dirty="0" err="1"/>
              <a:t>Remote</a:t>
            </a:r>
            <a:r>
              <a:rPr lang="fr-FR" sz="1800" b="0" i="0" u="none" baseline="0" dirty="0"/>
              <a:t> </a:t>
            </a:r>
            <a:r>
              <a:rPr lang="fr-FR" sz="1800" b="0" i="0" u="none" baseline="0" dirty="0" err="1"/>
              <a:t>Sensing</a:t>
            </a:r>
            <a:r>
              <a:rPr lang="fr-FR" sz="1800" b="0" i="0" u="none" baseline="0" dirty="0"/>
              <a:t> and GIS » sera élaboré à l'issue de ce </a:t>
            </a:r>
            <a:r>
              <a:rPr lang="fr-FR" sz="1800" b="0" i="0" u="none" baseline="0" dirty="0" smtClean="0"/>
              <a:t>projet.</a:t>
            </a:r>
            <a:r>
              <a:rPr lang="fr-FR" sz="1800" b="0" i="0" u="none" baseline="0" dirty="0"/>
              <a:t> </a:t>
            </a:r>
            <a:endParaRPr lang="fr-FR" sz="1800" b="0" i="0" u="none" baseline="0" dirty="0" smtClean="0"/>
          </a:p>
          <a:p>
            <a:pPr marL="265113" indent="0" algn="l" rtl="0" eaLnBrk="1" hangingPunct="1">
              <a:lnSpc>
                <a:spcPct val="100000"/>
              </a:lnSpc>
              <a:spcBef>
                <a:spcPts val="600"/>
              </a:spcBef>
              <a:spcAft>
                <a:spcPts val="600"/>
              </a:spcAft>
              <a:buNone/>
            </a:pPr>
            <a:r>
              <a:rPr lang="fr-FR" sz="1800" b="0" i="1" u="none" baseline="0" dirty="0" smtClean="0"/>
              <a:t>Consulter </a:t>
            </a:r>
            <a:r>
              <a:rPr lang="fr-FR" sz="1800" b="0" i="1" u="none" baseline="0" dirty="0"/>
              <a:t>également le bulletin numéro 55 du </a:t>
            </a:r>
            <a:r>
              <a:rPr lang="fr-FR" sz="1800" b="0" u="none" baseline="0" dirty="0" err="1"/>
              <a:t>European</a:t>
            </a:r>
            <a:r>
              <a:rPr lang="fr-FR" sz="1800" b="0" u="none" baseline="0" dirty="0"/>
              <a:t> Tropical Forest </a:t>
            </a:r>
            <a:r>
              <a:rPr lang="fr-FR" sz="1800" b="0" u="none" baseline="0" dirty="0" err="1"/>
              <a:t>Research</a:t>
            </a:r>
            <a:r>
              <a:rPr lang="fr-FR" sz="1800" b="0" u="none" baseline="0" dirty="0"/>
              <a:t> Network News</a:t>
            </a:r>
            <a:r>
              <a:rPr lang="fr-FR" sz="1800" b="0" i="1" u="none" baseline="0" dirty="0"/>
              <a:t> </a:t>
            </a:r>
            <a:r>
              <a:rPr lang="fr-FR" sz="1800" b="0" i="1" u="none" baseline="0" dirty="0" smtClean="0"/>
              <a:t>pour </a:t>
            </a:r>
            <a:r>
              <a:rPr lang="fr-FR" sz="1800" b="0" i="1" u="none" baseline="0" dirty="0"/>
              <a:t>de plus amples informations sur les résultats du projet : </a:t>
            </a:r>
            <a:r>
              <a:rPr lang="fr-FR" sz="1400" b="0" i="0" u="sng" baseline="0" dirty="0">
                <a:hlinkClick r:id="rId2"/>
              </a:rPr>
              <a:t>http://www.etfrn.org/index.php?id=1</a:t>
            </a:r>
            <a:endParaRPr lang="fr-FR" sz="1400" u="sng" dirty="0" smtClean="0"/>
          </a:p>
          <a:p>
            <a:pPr algn="l" rtl="0" eaLnBrk="1" hangingPunct="1">
              <a:lnSpc>
                <a:spcPct val="100000"/>
              </a:lnSpc>
              <a:spcBef>
                <a:spcPts val="600"/>
              </a:spcBef>
              <a:spcAft>
                <a:spcPts val="600"/>
              </a:spcAft>
            </a:pPr>
            <a:r>
              <a:rPr lang="fr-FR" sz="1800" b="0" i="0" u="none" baseline="0" dirty="0"/>
              <a:t>Les activités ont notamment consisté à former la population locale </a:t>
            </a:r>
            <a:r>
              <a:rPr lang="fr-FR" sz="1800" b="0" i="0" u="none" baseline="0" dirty="0" smtClean="0"/>
              <a:t>à la délimitatio</a:t>
            </a:r>
            <a:r>
              <a:rPr lang="fr-FR" sz="1800" dirty="0" smtClean="0"/>
              <a:t>n </a:t>
            </a:r>
            <a:r>
              <a:rPr lang="fr-FR" sz="1800" b="0" i="0" u="none" dirty="0" smtClean="0"/>
              <a:t>de</a:t>
            </a:r>
            <a:r>
              <a:rPr lang="fr-FR" sz="1800" b="0" i="0" u="none" baseline="0" dirty="0" smtClean="0"/>
              <a:t> </a:t>
            </a:r>
            <a:r>
              <a:rPr lang="fr-FR" sz="1800" b="0" i="0" u="none" baseline="0" dirty="0"/>
              <a:t>parcelles d'échantillonnage permanentes :</a:t>
            </a:r>
          </a:p>
          <a:p>
            <a:pPr lvl="1" algn="l" rtl="0" eaLnBrk="1" hangingPunct="1">
              <a:lnSpc>
                <a:spcPct val="100000"/>
              </a:lnSpc>
              <a:spcBef>
                <a:spcPts val="600"/>
              </a:spcBef>
              <a:spcAft>
                <a:spcPts val="600"/>
              </a:spcAft>
            </a:pPr>
            <a:r>
              <a:rPr lang="fr-FR" sz="1800" b="0" i="0" u="none" baseline="0" dirty="0"/>
              <a:t>Un total de 32 parcelles dans la forêt sempervirente et 8 dans d'autres types de forêts </a:t>
            </a:r>
            <a:r>
              <a:rPr lang="fr-FR" sz="1800" b="0" i="0" u="none" baseline="0" dirty="0" smtClean="0"/>
              <a:t>a été établi dans </a:t>
            </a:r>
            <a:r>
              <a:rPr lang="fr-FR" sz="1800" b="0" i="0" u="none" baseline="0" dirty="0"/>
              <a:t>les deux </a:t>
            </a:r>
            <a:r>
              <a:rPr lang="fr-FR" sz="1800" b="0" i="0" u="none" baseline="0" dirty="0" smtClean="0"/>
              <a:t>collectivités, </a:t>
            </a:r>
            <a:r>
              <a:rPr lang="fr-FR" sz="1800" b="0" i="0" u="none" baseline="0" dirty="0"/>
              <a:t>sur des terrains forestiers appartenant à </a:t>
            </a:r>
            <a:r>
              <a:rPr lang="fr-FR" sz="1800" b="0" i="0" u="none" baseline="0" dirty="0" smtClean="0"/>
              <a:t>ces</a:t>
            </a:r>
            <a:r>
              <a:rPr lang="fr-FR" sz="1800" b="0" i="0" u="none" dirty="0" smtClean="0"/>
              <a:t> dernières</a:t>
            </a:r>
            <a:r>
              <a:rPr lang="fr-FR" sz="1800" b="0" i="0" u="none" baseline="0" dirty="0" smtClean="0"/>
              <a:t>. </a:t>
            </a:r>
            <a:endParaRPr lang="fr-FR" sz="1800" b="0" i="0" u="none" baseline="0" dirty="0"/>
          </a:p>
          <a:p>
            <a:pPr lvl="1" algn="l" rtl="0" eaLnBrk="1" hangingPunct="1">
              <a:lnSpc>
                <a:spcPct val="100000"/>
              </a:lnSpc>
              <a:spcBef>
                <a:spcPts val="600"/>
              </a:spcBef>
              <a:spcAft>
                <a:spcPts val="600"/>
              </a:spcAft>
            </a:pPr>
            <a:r>
              <a:rPr lang="fr-FR" sz="1800" b="0" i="0" u="none" baseline="0" dirty="0"/>
              <a:t>Les mesures biométriques ont été réalisées par cinq membres de la </a:t>
            </a:r>
            <a:r>
              <a:rPr lang="fr-FR" sz="1800" b="0" i="0" u="none" baseline="0" dirty="0" smtClean="0"/>
              <a:t>collectivité </a:t>
            </a:r>
            <a:r>
              <a:rPr lang="fr-FR" sz="1800" b="0" i="0" u="none" baseline="0" dirty="0"/>
              <a:t>; aucun </a:t>
            </a:r>
            <a:r>
              <a:rPr lang="fr-FR" sz="1800" b="0" i="0" u="none" baseline="0" dirty="0" smtClean="0"/>
              <a:t>appareil portatif </a:t>
            </a:r>
            <a:r>
              <a:rPr lang="fr-FR" sz="1800" b="0" i="0" u="none" baseline="0" dirty="0"/>
              <a:t>n'a été utilisé à cette fin.</a:t>
            </a:r>
          </a:p>
          <a:p>
            <a:pPr algn="l" rtl="0" eaLnBrk="1" hangingPunct="1">
              <a:lnSpc>
                <a:spcPts val="2400"/>
              </a:lnSpc>
            </a:pPr>
            <a:endParaRPr lang="fr-FR" altLang="en-US"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algn="l" rtl="0" eaLnBrk="1" hangingPunct="1">
              <a:defRPr/>
            </a:pPr>
            <a:r>
              <a:rPr lang="fr-FR" b="0" i="0" u="none" baseline="0"/>
              <a:t> Projet Sumernet</a:t>
            </a:r>
            <a:endParaRPr lang="fr-FR" dirty="0"/>
          </a:p>
        </p:txBody>
      </p:sp>
      <p:sp>
        <p:nvSpPr>
          <p:cNvPr id="30725" name="3 Marcador de texto"/>
          <p:cNvSpPr>
            <a:spLocks noGrp="1"/>
          </p:cNvSpPr>
          <p:nvPr>
            <p:ph type="body" sz="quarter" idx="11"/>
          </p:nvPr>
        </p:nvSpPr>
        <p:spPr>
          <a:xfrm>
            <a:off x="4401520" y="1835150"/>
            <a:ext cx="4532918" cy="4108450"/>
          </a:xfrm>
        </p:spPr>
        <p:txBody>
          <a:bodyPr/>
          <a:lstStyle/>
          <a:p>
            <a:pPr algn="l" rtl="0" eaLnBrk="1" hangingPunct="1">
              <a:buFont typeface="Wingdings" pitchFamily="2" charset="2"/>
              <a:buNone/>
            </a:pPr>
            <a:endParaRPr lang="fr-FR" altLang="en-US" dirty="0" smtClean="0"/>
          </a:p>
          <a:p>
            <a:pPr algn="l" rtl="0" eaLnBrk="1" hangingPunct="1">
              <a:buFont typeface="Wingdings" pitchFamily="2" charset="2"/>
              <a:buNone/>
            </a:pPr>
            <a:endParaRPr lang="fr-FR" altLang="en-US" dirty="0" smtClean="0"/>
          </a:p>
          <a:p>
            <a:pPr marL="0" indent="0" algn="l" rtl="0" eaLnBrk="1" hangingPunct="1">
              <a:buFont typeface="Wingdings" pitchFamily="2" charset="2"/>
              <a:buNone/>
            </a:pPr>
            <a:r>
              <a:rPr lang="fr-FR" b="0" i="0" u="none" baseline="0" dirty="0"/>
              <a:t>Mesure du diamètre à </a:t>
            </a:r>
            <a:r>
              <a:rPr lang="fr-FR" b="0" i="0" u="none" baseline="0" dirty="0" smtClean="0"/>
              <a:t>hauteur d'homme </a:t>
            </a:r>
            <a:r>
              <a:rPr lang="fr-FR" b="0" i="0" u="none" baseline="0" dirty="0"/>
              <a:t>au Viet Nam</a:t>
            </a:r>
          </a:p>
        </p:txBody>
      </p:sp>
      <p:pic>
        <p:nvPicPr>
          <p:cNvPr id="30726" name="Picture 2" descr="C:\Users\Margaret\Documents\Documents CIGA\Documents\Other consultancy work\WB training materials on CBM\image Vietnam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13" y="2528888"/>
            <a:ext cx="3278187"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algn="l" rtl="0" eaLnBrk="1" hangingPunct="1">
              <a:defRPr/>
            </a:pPr>
            <a:r>
              <a:rPr lang="fr-FR" b="0" i="0" u="none" baseline="0"/>
              <a:t> Projet Sumernet</a:t>
            </a:r>
            <a:endParaRPr lang="fr-FR" dirty="0"/>
          </a:p>
        </p:txBody>
      </p:sp>
      <p:sp>
        <p:nvSpPr>
          <p:cNvPr id="31748" name="2 Marcador de texto"/>
          <p:cNvSpPr>
            <a:spLocks noGrp="1"/>
          </p:cNvSpPr>
          <p:nvPr>
            <p:ph type="body" sz="quarter" idx="10"/>
          </p:nvPr>
        </p:nvSpPr>
        <p:spPr>
          <a:xfrm>
            <a:off x="388790" y="1159318"/>
            <a:ext cx="8287377" cy="4731119"/>
          </a:xfrm>
        </p:spPr>
        <p:txBody>
          <a:bodyPr/>
          <a:lstStyle/>
          <a:p>
            <a:pPr algn="l" rtl="0" eaLnBrk="1" hangingPunct="1">
              <a:spcBef>
                <a:spcPts val="600"/>
              </a:spcBef>
              <a:spcAft>
                <a:spcPts val="600"/>
              </a:spcAft>
            </a:pPr>
            <a:r>
              <a:rPr lang="fr-FR" b="0" i="0" u="none" baseline="0" dirty="0"/>
              <a:t>Les données ont ensuite été saisies dans </a:t>
            </a:r>
            <a:r>
              <a:rPr lang="fr-FR" b="0" i="0" u="none" baseline="0" dirty="0" smtClean="0"/>
              <a:t>un outil en </a:t>
            </a:r>
            <a:r>
              <a:rPr lang="fr-FR" b="0" i="0" u="none" baseline="0" dirty="0"/>
              <a:t>ligne </a:t>
            </a:r>
            <a:r>
              <a:rPr lang="fr-FR" b="0" i="0" u="none" baseline="0" dirty="0" smtClean="0"/>
              <a:t>sécurisé </a:t>
            </a:r>
            <a:r>
              <a:rPr lang="fr-FR" b="0" i="0" u="none" baseline="0" dirty="0"/>
              <a:t>à </a:t>
            </a:r>
            <a:r>
              <a:rPr lang="fr-FR" b="0" i="0" u="none" baseline="0" dirty="0" smtClean="0"/>
              <a:t>l’adresse </a:t>
            </a:r>
            <a:r>
              <a:rPr lang="fr-FR" b="0" i="0" u="sng" baseline="0" dirty="0" smtClean="0"/>
              <a:t>http</a:t>
            </a:r>
            <a:r>
              <a:rPr lang="fr-FR" b="0" i="0" u="sng" baseline="0" dirty="0"/>
              <a:t>:/mrv.carbon2markets.org</a:t>
            </a:r>
            <a:r>
              <a:rPr lang="fr-FR" b="0" i="0" u="none" baseline="0" dirty="0"/>
              <a:t>. Ces données </a:t>
            </a:r>
            <a:r>
              <a:rPr lang="fr-FR" b="0" i="0" u="none" baseline="0" dirty="0" err="1" smtClean="0"/>
              <a:t>MNV</a:t>
            </a:r>
            <a:r>
              <a:rPr lang="fr-FR" b="0" i="0" u="none" baseline="0" dirty="0" smtClean="0"/>
              <a:t> </a:t>
            </a:r>
            <a:r>
              <a:rPr lang="fr-FR" b="0" i="0" u="none" baseline="0" dirty="0"/>
              <a:t>sont accessibles </a:t>
            </a:r>
            <a:r>
              <a:rPr lang="fr-FR" b="0" i="0" u="none" baseline="0" dirty="0" smtClean="0"/>
              <a:t>grâce </a:t>
            </a:r>
            <a:r>
              <a:rPr lang="fr-FR" b="0" i="0" u="none" baseline="0" dirty="0"/>
              <a:t>à un mot de passe (se reporter aux instructions sur le site Web).</a:t>
            </a:r>
          </a:p>
          <a:p>
            <a:pPr algn="l" rtl="0" eaLnBrk="1" hangingPunct="1">
              <a:spcBef>
                <a:spcPts val="600"/>
              </a:spcBef>
              <a:spcAft>
                <a:spcPts val="600"/>
              </a:spcAft>
            </a:pPr>
            <a:r>
              <a:rPr lang="fr-FR" b="0" i="0" u="none" baseline="0" dirty="0" smtClean="0"/>
              <a:t>L’outil</a:t>
            </a:r>
            <a:r>
              <a:rPr lang="fr-FR" b="0" i="0" u="none" dirty="0" smtClean="0"/>
              <a:t> </a:t>
            </a:r>
            <a:r>
              <a:rPr lang="fr-FR" b="0" i="0" u="none" baseline="0" dirty="0" smtClean="0"/>
              <a:t>inclut </a:t>
            </a:r>
            <a:r>
              <a:rPr lang="fr-FR" b="0" i="0" u="none" baseline="0" dirty="0"/>
              <a:t>un</a:t>
            </a:r>
            <a:r>
              <a:rPr lang="fr-FR" b="1" i="0" u="none" baseline="0" dirty="0"/>
              <a:t> calculateur du stock de carbone</a:t>
            </a:r>
            <a:r>
              <a:rPr lang="fr-FR" b="0" i="0" u="none" baseline="0" dirty="0"/>
              <a:t> qui évalue le stock au niveau du projet ou de la strate, sur la base des mesures de la parcelle.</a:t>
            </a:r>
            <a:endParaRPr lang="fr-FR" altLang="en-US" dirty="0"/>
          </a:p>
          <a:p>
            <a:pPr lvl="1" algn="l" rtl="0" eaLnBrk="1" hangingPunct="1">
              <a:spcBef>
                <a:spcPts val="600"/>
              </a:spcBef>
              <a:spcAft>
                <a:spcPts val="600"/>
              </a:spcAft>
            </a:pPr>
            <a:r>
              <a:rPr lang="fr-FR" b="0" i="0" u="none" baseline="0" dirty="0"/>
              <a:t>Une équation </a:t>
            </a:r>
            <a:r>
              <a:rPr lang="fr-FR" b="0" i="0" u="none" baseline="0" dirty="0" err="1"/>
              <a:t>allométrique</a:t>
            </a:r>
            <a:r>
              <a:rPr lang="fr-FR" b="0" i="0" u="none" baseline="0" dirty="0"/>
              <a:t> par défaut a été utilisée pour les forêts tropicales humides, plutôt que des équations </a:t>
            </a:r>
            <a:r>
              <a:rPr lang="fr-FR" b="0" i="0" u="none" baseline="0" dirty="0" err="1"/>
              <a:t>allométriques</a:t>
            </a:r>
            <a:r>
              <a:rPr lang="fr-FR" b="0" i="0" u="none" baseline="0" dirty="0"/>
              <a:t> pour chaque </a:t>
            </a:r>
            <a:r>
              <a:rPr lang="fr-FR" b="0" i="0" u="none" baseline="0" dirty="0" smtClean="0"/>
              <a:t>espèce.</a:t>
            </a:r>
            <a:endParaRPr lang="fr-FR" altLang="en-US" dirty="0" smtClean="0"/>
          </a:p>
          <a:p>
            <a:pPr lvl="1" algn="l" rtl="0" eaLnBrk="1" hangingPunct="1">
              <a:spcBef>
                <a:spcPts val="600"/>
              </a:spcBef>
              <a:spcAft>
                <a:spcPts val="600"/>
              </a:spcAft>
            </a:pPr>
            <a:r>
              <a:rPr lang="fr-FR" b="0" i="0" u="none" baseline="0" dirty="0"/>
              <a:t>Le ratio racine/tige par défaut (0,20) a été utilisé.</a:t>
            </a:r>
            <a:endParaRPr lang="fr-FR"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algn="l" rtl="0" eaLnBrk="1" hangingPunct="1">
              <a:defRPr/>
            </a:pPr>
            <a:r>
              <a:rPr lang="fr-FR" b="0" i="0" u="none" baseline="0"/>
              <a:t> Projet Sumernet</a:t>
            </a:r>
            <a:endParaRPr lang="fr-FR" dirty="0"/>
          </a:p>
        </p:txBody>
      </p:sp>
      <p:sp>
        <p:nvSpPr>
          <p:cNvPr id="32772" name="2 Marcador de texto"/>
          <p:cNvSpPr>
            <a:spLocks noGrp="1"/>
          </p:cNvSpPr>
          <p:nvPr>
            <p:ph type="body" sz="quarter" idx="10"/>
          </p:nvPr>
        </p:nvSpPr>
        <p:spPr>
          <a:xfrm>
            <a:off x="420688" y="1520825"/>
            <a:ext cx="8521700" cy="4072453"/>
          </a:xfrm>
        </p:spPr>
        <p:txBody>
          <a:bodyPr/>
          <a:lstStyle/>
          <a:p>
            <a:pPr algn="l" rtl="0" eaLnBrk="1" hangingPunct="1"/>
            <a:r>
              <a:rPr lang="fr-FR" b="0" i="0" u="none" baseline="0" dirty="0"/>
              <a:t>Les données de télédétection obtenues grâce aux instruments TM et </a:t>
            </a:r>
            <a:r>
              <a:rPr lang="fr-FR" b="0" i="0" u="none" baseline="0" dirty="0" err="1"/>
              <a:t>ETM</a:t>
            </a:r>
            <a:r>
              <a:rPr lang="fr-FR" b="0" i="0" u="none" baseline="0" dirty="0"/>
              <a:t>+ de </a:t>
            </a:r>
            <a:r>
              <a:rPr lang="fr-FR" b="0" i="0" u="none" baseline="0" dirty="0" err="1"/>
              <a:t>Landsat</a:t>
            </a:r>
            <a:r>
              <a:rPr lang="fr-FR" b="0" i="0" u="none" baseline="0" dirty="0"/>
              <a:t> (données de trame) sont utilisées pour </a:t>
            </a:r>
            <a:r>
              <a:rPr lang="fr-FR" b="0" i="0" u="none" baseline="0" dirty="0" smtClean="0"/>
              <a:t>générer un </a:t>
            </a:r>
            <a:r>
              <a:rPr lang="fr-FR" b="0" i="0" u="none" baseline="0" dirty="0"/>
              <a:t>indice de végétation proche de la densité de plantation ; </a:t>
            </a:r>
            <a:r>
              <a:rPr lang="fr-FR" b="0" i="0" u="none" baseline="0" dirty="0" smtClean="0"/>
              <a:t>des valeurs </a:t>
            </a:r>
            <a:r>
              <a:rPr lang="fr-FR" b="0" i="0" u="none" baseline="0" dirty="0"/>
              <a:t>limites </a:t>
            </a:r>
            <a:r>
              <a:rPr lang="fr-FR" b="0" i="0" u="none" baseline="0" dirty="0" smtClean="0"/>
              <a:t>servent à déterminer </a:t>
            </a:r>
            <a:r>
              <a:rPr lang="fr-FR" b="0" i="0" u="none" baseline="0" dirty="0"/>
              <a:t>les zones forestières et non forestières.</a:t>
            </a:r>
            <a:endParaRPr lang="fr-FR" altLang="en-US" dirty="0" smtClean="0"/>
          </a:p>
          <a:p>
            <a:pPr algn="l" rtl="0" eaLnBrk="1" hangingPunct="1"/>
            <a:r>
              <a:rPr lang="fr-FR" b="0" i="0" u="none" baseline="0" dirty="0"/>
              <a:t>La régression linéaire </a:t>
            </a:r>
            <a:r>
              <a:rPr lang="fr-FR" b="0" i="0" u="none" baseline="0" dirty="0" smtClean="0"/>
              <a:t>sert à </a:t>
            </a:r>
            <a:r>
              <a:rPr lang="fr-FR" b="0" i="0" u="none" baseline="0" dirty="0"/>
              <a:t>étalonner, sur la base de l'indice, les données recueillies par les </a:t>
            </a:r>
            <a:r>
              <a:rPr lang="fr-FR" b="0" i="0" u="none" baseline="0" dirty="0" smtClean="0"/>
              <a:t>collectivités </a:t>
            </a:r>
            <a:r>
              <a:rPr lang="fr-FR" b="0" i="0" u="none" baseline="0" dirty="0"/>
              <a:t>sur les parcelles, et ce, pour permettre de cartographier la densité des stocks de carbone.</a:t>
            </a:r>
            <a:endParaRPr lang="fr-FR"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15494</TotalTime>
  <Words>1963</Words>
  <Application>Microsoft Office PowerPoint</Application>
  <PresentationFormat>On-screen Show (4:3)</PresentationFormat>
  <Paragraphs>105</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Verdana</vt:lpstr>
      <vt:lpstr>Wingdings</vt:lpstr>
      <vt:lpstr>Wageningen UR</vt:lpstr>
      <vt:lpstr>Module 2.4 – Intégration de la surveillance de la REDD+ par les collectivités au système de surveillance national (ou d’échelle comparable)</vt:lpstr>
      <vt:lpstr>Exemples nationaux VIET NAM</vt:lpstr>
      <vt:lpstr>PowerPoint Presentation</vt:lpstr>
      <vt:lpstr>Projet Sumernet</vt:lpstr>
      <vt:lpstr>Projet Sumernet</vt:lpstr>
      <vt:lpstr> Projet Sumernet</vt:lpstr>
      <vt:lpstr> Projet Sumernet</vt:lpstr>
      <vt:lpstr> Projet Sumernet</vt:lpstr>
      <vt:lpstr> Projet Sumernet</vt:lpstr>
      <vt:lpstr>Projet de recherche de l'Université de Wageningen</vt:lpstr>
      <vt:lpstr>Projet de recherche de l'Université de Wageningen</vt:lpstr>
      <vt:lpstr>Projet de recherche de l'Université de Wageningen</vt:lpstr>
      <vt:lpstr>Projet de recherche de l'Université de Wageningen</vt:lpstr>
      <vt:lpstr>Projet de recherche de l'Université de Wageningen</vt:lpstr>
      <vt:lpstr>Projet de recherche de l'Université de Wageningen</vt:lpstr>
      <vt:lpstr>Projet pilote soutenu par la SNV</vt:lpstr>
      <vt:lpstr>Projet pilote soutenu par la SNV</vt:lpstr>
      <vt:lpstr>Équipe de surveillance</vt:lpstr>
      <vt:lpstr>Projet pilote soutenu par la SNV</vt:lpstr>
      <vt:lpstr>Principales conclusions du projet pilote</vt:lpstr>
      <vt:lpstr>Principales conclusions du projet pilote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Cecile Jannotin</cp:lastModifiedBy>
  <cp:revision>796</cp:revision>
  <dcterms:created xsi:type="dcterms:W3CDTF">2011-09-29T08:30:03Z</dcterms:created>
  <dcterms:modified xsi:type="dcterms:W3CDTF">2015-07-04T08:20:55Z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